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4"/>
    <p:sldMasterId id="2147483656" r:id="rId5"/>
  </p:sldMasterIdLst>
  <p:notesMasterIdLst>
    <p:notesMasterId r:id="rId23"/>
  </p:notesMasterIdLst>
  <p:sldIdLst>
    <p:sldId id="257" r:id="rId6"/>
    <p:sldId id="447" r:id="rId7"/>
    <p:sldId id="448" r:id="rId8"/>
    <p:sldId id="449" r:id="rId9"/>
    <p:sldId id="450" r:id="rId10"/>
    <p:sldId id="451" r:id="rId11"/>
    <p:sldId id="452" r:id="rId12"/>
    <p:sldId id="453" r:id="rId13"/>
    <p:sldId id="454" r:id="rId14"/>
    <p:sldId id="455" r:id="rId15"/>
    <p:sldId id="456" r:id="rId16"/>
    <p:sldId id="457" r:id="rId17"/>
    <p:sldId id="459" r:id="rId18"/>
    <p:sldId id="462" r:id="rId19"/>
    <p:sldId id="461" r:id="rId20"/>
    <p:sldId id="446" r:id="rId21"/>
    <p:sldId id="429" r:id="rId22"/>
  </p:sldIdLst>
  <p:sldSz cx="12192000" cy="6858000"/>
  <p:notesSz cx="6858000" cy="9144000"/>
  <p:embeddedFontLst>
    <p:embeddedFont>
      <p:font typeface="Tahoma" panose="020B0604030504040204" pitchFamily="34" charset="0"/>
      <p:regular r:id="rId24"/>
      <p:bold r:id="rId25"/>
    </p:embeddedFont>
    <p:embeddedFont>
      <p:font typeface="Open Sans" panose="020B0606030504020204" pitchFamily="34" charset="0"/>
      <p:regular r:id="rId26"/>
      <p:bold r:id="rId27"/>
      <p:italic r:id="rId28"/>
      <p:boldItalic r:id="rId29"/>
    </p:embeddedFont>
    <p:embeddedFont>
      <p:font typeface="Segoe UI" panose="020B0502040204020203" pitchFamily="34" charset="0"/>
      <p:regular r:id="rId30"/>
      <p:bold r:id="rId31"/>
      <p:italic r:id="rId32"/>
      <p:boldItalic r:id="rId33"/>
    </p:embeddedFont>
    <p:embeddedFont>
      <p:font typeface="Calibri Light" panose="020F0302020204030204" pitchFamily="34" charset="0"/>
      <p:regular r:id="rId34"/>
      <p:italic r:id="rId35"/>
    </p:embeddedFont>
    <p:embeddedFont>
      <p:font typeface="Proxima Nova Black" panose="02000506030000020004" pitchFamily="2" charset="0"/>
      <p:bold r:id="rId36"/>
    </p:embeddedFont>
    <p:embeddedFont>
      <p:font typeface="Calibri" panose="020F0502020204030204" pitchFamily="34" charset="0"/>
      <p:regular r:id="rId37"/>
      <p:bold r:id="rId38"/>
      <p:italic r:id="rId39"/>
      <p:boldItalic r:id="rId4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E5FAB"/>
    <a:srgbClr val="939DCC"/>
    <a:srgbClr val="0000FF"/>
    <a:srgbClr val="11EF26"/>
    <a:srgbClr val="B6A8FF"/>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449" autoAdjust="0"/>
    <p:restoredTop sz="84994" autoAdjust="0"/>
  </p:normalViewPr>
  <p:slideViewPr>
    <p:cSldViewPr snapToGrid="0">
      <p:cViewPr varScale="1">
        <p:scale>
          <a:sx n="58" d="100"/>
          <a:sy n="58" d="100"/>
        </p:scale>
        <p:origin x="1164" y="52"/>
      </p:cViewPr>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font" Target="fonts/font3.fntdata"/><Relationship Id="rId39" Type="http://schemas.openxmlformats.org/officeDocument/2006/relationships/font" Target="fonts/font16.fntdata"/><Relationship Id="rId3" Type="http://schemas.openxmlformats.org/officeDocument/2006/relationships/customXml" Target="../customXml/item3.xml"/><Relationship Id="rId21" Type="http://schemas.openxmlformats.org/officeDocument/2006/relationships/slide" Target="slides/slide16.xml"/><Relationship Id="rId34" Type="http://schemas.openxmlformats.org/officeDocument/2006/relationships/font" Target="fonts/font11.fntdata"/><Relationship Id="rId42" Type="http://schemas.openxmlformats.org/officeDocument/2006/relationships/viewProps" Target="viewProp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font" Target="fonts/font2.fntdata"/><Relationship Id="rId33" Type="http://schemas.openxmlformats.org/officeDocument/2006/relationships/font" Target="fonts/font10.fntdata"/><Relationship Id="rId38" Type="http://schemas.openxmlformats.org/officeDocument/2006/relationships/font" Target="fonts/font15.fntdata"/><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29" Type="http://schemas.openxmlformats.org/officeDocument/2006/relationships/font" Target="fonts/font6.fntdata"/><Relationship Id="rId41"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font" Target="fonts/font1.fntdata"/><Relationship Id="rId32" Type="http://schemas.openxmlformats.org/officeDocument/2006/relationships/font" Target="fonts/font9.fntdata"/><Relationship Id="rId37" Type="http://schemas.openxmlformats.org/officeDocument/2006/relationships/font" Target="fonts/font14.fntdata"/><Relationship Id="rId40" Type="http://schemas.openxmlformats.org/officeDocument/2006/relationships/font" Target="fonts/font17.fntdata"/><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notesMaster" Target="notesMasters/notesMaster1.xml"/><Relationship Id="rId28" Type="http://schemas.openxmlformats.org/officeDocument/2006/relationships/font" Target="fonts/font5.fntdata"/><Relationship Id="rId36" Type="http://schemas.openxmlformats.org/officeDocument/2006/relationships/font" Target="fonts/font13.fntdata"/><Relationship Id="rId10" Type="http://schemas.openxmlformats.org/officeDocument/2006/relationships/slide" Target="slides/slide5.xml"/><Relationship Id="rId19" Type="http://schemas.openxmlformats.org/officeDocument/2006/relationships/slide" Target="slides/slide14.xml"/><Relationship Id="rId31" Type="http://schemas.openxmlformats.org/officeDocument/2006/relationships/font" Target="fonts/font8.fntdata"/><Relationship Id="rId44"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slide" Target="slides/slide17.xml"/><Relationship Id="rId27" Type="http://schemas.openxmlformats.org/officeDocument/2006/relationships/font" Target="fonts/font4.fntdata"/><Relationship Id="rId30" Type="http://schemas.openxmlformats.org/officeDocument/2006/relationships/font" Target="fonts/font7.fntdata"/><Relationship Id="rId35" Type="http://schemas.openxmlformats.org/officeDocument/2006/relationships/font" Target="fonts/font12.fntdata"/><Relationship Id="rId43" Type="http://schemas.openxmlformats.org/officeDocument/2006/relationships/theme" Target="theme/theme1.xml"/></Relationships>
</file>

<file path=ppt/media/image2.jpg>
</file>

<file path=ppt/media/image4.png>
</file>

<file path=ppt/media/image5.PN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FE34884-B58E-4773-99F0-AEFED769B60F}" type="datetimeFigureOut">
              <a:rPr lang="en-US" smtClean="0"/>
              <a:t>10/17/2019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DB5130C-CD7A-473B-88EE-0472A62D1AA9}" type="slidenum">
              <a:rPr lang="en-US" smtClean="0"/>
              <a:t>‹#›</a:t>
            </a:fld>
            <a:endParaRPr lang="en-US"/>
          </a:p>
        </p:txBody>
      </p:sp>
    </p:spTree>
    <p:extLst>
      <p:ext uri="{BB962C8B-B14F-4D97-AF65-F5344CB8AC3E}">
        <p14:creationId xmlns:p14="http://schemas.microsoft.com/office/powerpoint/2010/main" val="33524056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DB5130C-CD7A-473B-88EE-0472A62D1AA9}" type="slidenum">
              <a:rPr lang="en-US" smtClean="0"/>
              <a:t>1</a:t>
            </a:fld>
            <a:endParaRPr lang="en-US"/>
          </a:p>
        </p:txBody>
      </p:sp>
    </p:spTree>
    <p:extLst>
      <p:ext uri="{BB962C8B-B14F-4D97-AF65-F5344CB8AC3E}">
        <p14:creationId xmlns:p14="http://schemas.microsoft.com/office/powerpoint/2010/main" val="329538603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dirty="0"/>
          </a:p>
        </p:txBody>
      </p:sp>
      <p:sp>
        <p:nvSpPr>
          <p:cNvPr id="4" name="Slide Number Placeholder 3"/>
          <p:cNvSpPr>
            <a:spLocks noGrp="1"/>
          </p:cNvSpPr>
          <p:nvPr>
            <p:ph type="sldNum" sz="quarter" idx="10"/>
          </p:nvPr>
        </p:nvSpPr>
        <p:spPr/>
        <p:txBody>
          <a:bodyPr/>
          <a:lstStyle/>
          <a:p>
            <a:fld id="{8D26DE06-F3D2-4967-9E42-1EE18725EA77}" type="slidenum">
              <a:rPr lang="uk-UA" smtClean="0"/>
              <a:t>13</a:t>
            </a:fld>
            <a:endParaRPr lang="uk-UA"/>
          </a:p>
        </p:txBody>
      </p:sp>
    </p:spTree>
    <p:extLst>
      <p:ext uri="{BB962C8B-B14F-4D97-AF65-F5344CB8AC3E}">
        <p14:creationId xmlns:p14="http://schemas.microsoft.com/office/powerpoint/2010/main" val="7473253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dirty="0"/>
          </a:p>
        </p:txBody>
      </p:sp>
      <p:sp>
        <p:nvSpPr>
          <p:cNvPr id="4" name="Slide Number Placeholder 3"/>
          <p:cNvSpPr>
            <a:spLocks noGrp="1"/>
          </p:cNvSpPr>
          <p:nvPr>
            <p:ph type="sldNum" sz="quarter" idx="10"/>
          </p:nvPr>
        </p:nvSpPr>
        <p:spPr/>
        <p:txBody>
          <a:bodyPr/>
          <a:lstStyle/>
          <a:p>
            <a:fld id="{8D26DE06-F3D2-4967-9E42-1EE18725EA77}" type="slidenum">
              <a:rPr lang="uk-UA" smtClean="0"/>
              <a:t>14</a:t>
            </a:fld>
            <a:endParaRPr lang="uk-UA"/>
          </a:p>
        </p:txBody>
      </p:sp>
    </p:spTree>
    <p:extLst>
      <p:ext uri="{BB962C8B-B14F-4D97-AF65-F5344CB8AC3E}">
        <p14:creationId xmlns:p14="http://schemas.microsoft.com/office/powerpoint/2010/main" val="289530959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dirty="0"/>
          </a:p>
        </p:txBody>
      </p:sp>
      <p:sp>
        <p:nvSpPr>
          <p:cNvPr id="4" name="Slide Number Placeholder 3"/>
          <p:cNvSpPr>
            <a:spLocks noGrp="1"/>
          </p:cNvSpPr>
          <p:nvPr>
            <p:ph type="sldNum" sz="quarter" idx="10"/>
          </p:nvPr>
        </p:nvSpPr>
        <p:spPr/>
        <p:txBody>
          <a:bodyPr/>
          <a:lstStyle/>
          <a:p>
            <a:fld id="{257FE32B-5B86-4BB5-B922-A36980673737}" type="slidenum">
              <a:rPr lang="en-US" smtClean="0"/>
              <a:t>16</a:t>
            </a:fld>
            <a:endParaRPr lang="en-US"/>
          </a:p>
        </p:txBody>
      </p:sp>
    </p:spTree>
    <p:extLst>
      <p:ext uri="{BB962C8B-B14F-4D97-AF65-F5344CB8AC3E}">
        <p14:creationId xmlns:p14="http://schemas.microsoft.com/office/powerpoint/2010/main" val="31821507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dirty="0"/>
          </a:p>
        </p:txBody>
      </p:sp>
      <p:sp>
        <p:nvSpPr>
          <p:cNvPr id="4" name="Slide Number Placeholder 3"/>
          <p:cNvSpPr>
            <a:spLocks noGrp="1"/>
          </p:cNvSpPr>
          <p:nvPr>
            <p:ph type="sldNum" sz="quarter" idx="10"/>
          </p:nvPr>
        </p:nvSpPr>
        <p:spPr/>
        <p:txBody>
          <a:bodyPr/>
          <a:lstStyle/>
          <a:p>
            <a:fld id="{8D26DE06-F3D2-4967-9E42-1EE18725EA77}" type="slidenum">
              <a:rPr lang="uk-UA" smtClean="0"/>
              <a:t>2</a:t>
            </a:fld>
            <a:endParaRPr lang="uk-UA"/>
          </a:p>
        </p:txBody>
      </p:sp>
    </p:spTree>
    <p:extLst>
      <p:ext uri="{BB962C8B-B14F-4D97-AF65-F5344CB8AC3E}">
        <p14:creationId xmlns:p14="http://schemas.microsoft.com/office/powerpoint/2010/main" val="35321509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dirty="0"/>
          </a:p>
        </p:txBody>
      </p:sp>
      <p:sp>
        <p:nvSpPr>
          <p:cNvPr id="4" name="Slide Number Placeholder 3"/>
          <p:cNvSpPr>
            <a:spLocks noGrp="1"/>
          </p:cNvSpPr>
          <p:nvPr>
            <p:ph type="sldNum" sz="quarter" idx="10"/>
          </p:nvPr>
        </p:nvSpPr>
        <p:spPr/>
        <p:txBody>
          <a:bodyPr/>
          <a:lstStyle/>
          <a:p>
            <a:fld id="{8D26DE06-F3D2-4967-9E42-1EE18725EA77}" type="slidenum">
              <a:rPr lang="uk-UA" smtClean="0"/>
              <a:t>3</a:t>
            </a:fld>
            <a:endParaRPr lang="uk-UA"/>
          </a:p>
        </p:txBody>
      </p:sp>
    </p:spTree>
    <p:extLst>
      <p:ext uri="{BB962C8B-B14F-4D97-AF65-F5344CB8AC3E}">
        <p14:creationId xmlns:p14="http://schemas.microsoft.com/office/powerpoint/2010/main" val="13538470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dirty="0"/>
          </a:p>
        </p:txBody>
      </p:sp>
      <p:sp>
        <p:nvSpPr>
          <p:cNvPr id="4" name="Slide Number Placeholder 3"/>
          <p:cNvSpPr>
            <a:spLocks noGrp="1"/>
          </p:cNvSpPr>
          <p:nvPr>
            <p:ph type="sldNum" sz="quarter" idx="10"/>
          </p:nvPr>
        </p:nvSpPr>
        <p:spPr/>
        <p:txBody>
          <a:bodyPr/>
          <a:lstStyle/>
          <a:p>
            <a:fld id="{8D26DE06-F3D2-4967-9E42-1EE18725EA77}" type="slidenum">
              <a:rPr lang="uk-UA" smtClean="0"/>
              <a:t>4</a:t>
            </a:fld>
            <a:endParaRPr lang="uk-UA" dirty="0"/>
          </a:p>
        </p:txBody>
      </p:sp>
    </p:spTree>
    <p:extLst>
      <p:ext uri="{BB962C8B-B14F-4D97-AF65-F5344CB8AC3E}">
        <p14:creationId xmlns:p14="http://schemas.microsoft.com/office/powerpoint/2010/main" val="39865435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dirty="0"/>
          </a:p>
        </p:txBody>
      </p:sp>
      <p:sp>
        <p:nvSpPr>
          <p:cNvPr id="4" name="Slide Number Placeholder 3"/>
          <p:cNvSpPr>
            <a:spLocks noGrp="1"/>
          </p:cNvSpPr>
          <p:nvPr>
            <p:ph type="sldNum" sz="quarter" idx="10"/>
          </p:nvPr>
        </p:nvSpPr>
        <p:spPr/>
        <p:txBody>
          <a:bodyPr/>
          <a:lstStyle/>
          <a:p>
            <a:fld id="{8D26DE06-F3D2-4967-9E42-1EE18725EA77}" type="slidenum">
              <a:rPr lang="uk-UA" smtClean="0"/>
              <a:t>5</a:t>
            </a:fld>
            <a:endParaRPr lang="uk-UA" dirty="0"/>
          </a:p>
        </p:txBody>
      </p:sp>
    </p:spTree>
    <p:extLst>
      <p:ext uri="{BB962C8B-B14F-4D97-AF65-F5344CB8AC3E}">
        <p14:creationId xmlns:p14="http://schemas.microsoft.com/office/powerpoint/2010/main" val="10266276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uk-UA" dirty="0"/>
          </a:p>
        </p:txBody>
      </p:sp>
      <p:sp>
        <p:nvSpPr>
          <p:cNvPr id="4" name="Slide Number Placeholder 3"/>
          <p:cNvSpPr>
            <a:spLocks noGrp="1"/>
          </p:cNvSpPr>
          <p:nvPr>
            <p:ph type="sldNum" sz="quarter" idx="10"/>
          </p:nvPr>
        </p:nvSpPr>
        <p:spPr/>
        <p:txBody>
          <a:bodyPr/>
          <a:lstStyle/>
          <a:p>
            <a:fld id="{8D26DE06-F3D2-4967-9E42-1EE18725EA77}" type="slidenum">
              <a:rPr lang="uk-UA" smtClean="0"/>
              <a:t>6</a:t>
            </a:fld>
            <a:endParaRPr lang="uk-UA"/>
          </a:p>
        </p:txBody>
      </p:sp>
    </p:spTree>
    <p:extLst>
      <p:ext uri="{BB962C8B-B14F-4D97-AF65-F5344CB8AC3E}">
        <p14:creationId xmlns:p14="http://schemas.microsoft.com/office/powerpoint/2010/main" val="138762860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dirty="0"/>
          </a:p>
        </p:txBody>
      </p:sp>
      <p:sp>
        <p:nvSpPr>
          <p:cNvPr id="4" name="Slide Number Placeholder 3"/>
          <p:cNvSpPr>
            <a:spLocks noGrp="1"/>
          </p:cNvSpPr>
          <p:nvPr>
            <p:ph type="sldNum" sz="quarter" idx="10"/>
          </p:nvPr>
        </p:nvSpPr>
        <p:spPr/>
        <p:txBody>
          <a:bodyPr/>
          <a:lstStyle/>
          <a:p>
            <a:fld id="{8D26DE06-F3D2-4967-9E42-1EE18725EA77}" type="slidenum">
              <a:rPr lang="uk-UA" smtClean="0"/>
              <a:t>7</a:t>
            </a:fld>
            <a:endParaRPr lang="uk-UA"/>
          </a:p>
        </p:txBody>
      </p:sp>
    </p:spTree>
    <p:extLst>
      <p:ext uri="{BB962C8B-B14F-4D97-AF65-F5344CB8AC3E}">
        <p14:creationId xmlns:p14="http://schemas.microsoft.com/office/powerpoint/2010/main" val="356697762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8D26DE06-F3D2-4967-9E42-1EE18725EA77}" type="slidenum">
              <a:rPr lang="uk-UA" smtClean="0"/>
              <a:t>8</a:t>
            </a:fld>
            <a:endParaRPr lang="uk-UA"/>
          </a:p>
        </p:txBody>
      </p:sp>
    </p:spTree>
    <p:extLst>
      <p:ext uri="{BB962C8B-B14F-4D97-AF65-F5344CB8AC3E}">
        <p14:creationId xmlns:p14="http://schemas.microsoft.com/office/powerpoint/2010/main" val="19598942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uk-UA" dirty="0"/>
          </a:p>
        </p:txBody>
      </p:sp>
      <p:sp>
        <p:nvSpPr>
          <p:cNvPr id="4" name="Slide Number Placeholder 3"/>
          <p:cNvSpPr>
            <a:spLocks noGrp="1"/>
          </p:cNvSpPr>
          <p:nvPr>
            <p:ph type="sldNum" sz="quarter" idx="10"/>
          </p:nvPr>
        </p:nvSpPr>
        <p:spPr/>
        <p:txBody>
          <a:bodyPr/>
          <a:lstStyle/>
          <a:p>
            <a:fld id="{8D26DE06-F3D2-4967-9E42-1EE18725EA77}" type="slidenum">
              <a:rPr lang="uk-UA" smtClean="0"/>
              <a:t>12</a:t>
            </a:fld>
            <a:endParaRPr lang="uk-UA"/>
          </a:p>
        </p:txBody>
      </p:sp>
    </p:spTree>
    <p:extLst>
      <p:ext uri="{BB962C8B-B14F-4D97-AF65-F5344CB8AC3E}">
        <p14:creationId xmlns:p14="http://schemas.microsoft.com/office/powerpoint/2010/main" val="37812253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SLIDE-DARK-1">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r>
              <a:rPr lang="uk-UA" dirty="0"/>
              <a:t/>
            </a:r>
            <a:br>
              <a:rPr lang="uk-UA" dirty="0"/>
            </a:br>
            <a:r>
              <a:rPr lang="en-US" dirty="0"/>
              <a:t>TO</a:t>
            </a:r>
            <a:r>
              <a:rPr lang="uk-UA" dirty="0"/>
              <a:t> </a:t>
            </a:r>
            <a:r>
              <a:rPr lang="en-US" dirty="0"/>
              <a:t>BE</a:t>
            </a:r>
            <a:r>
              <a:rPr lang="uk-UA" dirty="0"/>
              <a:t> </a:t>
            </a:r>
            <a:r>
              <a:rPr lang="en-US" dirty="0"/>
              <a:t>CAPI</a:t>
            </a:r>
            <a:r>
              <a:rPr lang="uk-UA" dirty="0"/>
              <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57075148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preserve="1" userDrawn="1">
  <p:cSld name="WIDE-PHOTO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r>
              <a:rPr lang="en-US"/>
              <a:t>Click icon to add picture</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2739608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PHOTO-LEF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r>
              <a:rPr lang="en-US"/>
              <a:t>Click icon to add picture</a:t>
            </a:r>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0202583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DESCRIPTION-PHOTO-RIGH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r>
              <a:rPr lang="uk-UA" dirty="0"/>
              <a:t/>
            </a:r>
            <a:br>
              <a:rPr lang="uk-UA" dirty="0"/>
            </a:br>
            <a:r>
              <a:rPr lang="en-US" dirty="0"/>
              <a:t>BE</a:t>
            </a:r>
            <a:r>
              <a:rPr lang="uk-UA" dirty="0"/>
              <a:t> С</a:t>
            </a:r>
            <a:r>
              <a:rPr lang="en-US" dirty="0"/>
              <a:t>APITA</a:t>
            </a:r>
            <a:r>
              <a:rPr lang="uk-UA" dirty="0"/>
              <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r>
              <a:rPr lang="en-US"/>
              <a:t>Click icon to add picture</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37345149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IDE-CHART-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r>
              <a:rPr lang="en-US"/>
              <a:t>Click icon to add chart</a:t>
            </a:r>
          </a:p>
        </p:txBody>
      </p:sp>
    </p:spTree>
    <p:extLst>
      <p:ext uri="{BB962C8B-B14F-4D97-AF65-F5344CB8AC3E}">
        <p14:creationId xmlns:p14="http://schemas.microsoft.com/office/powerpoint/2010/main" val="168543594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CHART-LEFT-DARK">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r>
              <a:rPr lang="uk-UA" dirty="0"/>
              <a:t/>
            </a:r>
            <a:br>
              <a:rPr lang="uk-UA" dirty="0"/>
            </a:br>
            <a:r>
              <a:rPr lang="en-US" dirty="0"/>
              <a:t>BE CAPITA</a:t>
            </a:r>
            <a:r>
              <a:rPr lang="uk-UA" dirty="0"/>
              <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r>
              <a:rPr lang="en-US"/>
              <a:t>Click icon to add chart</a:t>
            </a:r>
          </a:p>
        </p:txBody>
      </p:sp>
    </p:spTree>
    <p:extLst>
      <p:ext uri="{BB962C8B-B14F-4D97-AF65-F5344CB8AC3E}">
        <p14:creationId xmlns:p14="http://schemas.microsoft.com/office/powerpoint/2010/main" val="402253963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p:nvPr>
        </p:nvSpPr>
        <p:spPr>
          <a:xfrm>
            <a:off x="362858" y="1233493"/>
            <a:ext cx="11494709" cy="4535482"/>
          </a:xfrm>
        </p:spPr>
        <p:txBody>
          <a:bodyPr/>
          <a:lstStyle>
            <a:lvl1pPr marL="0" indent="0">
              <a:buClr>
                <a:schemeClr val="accent4"/>
              </a:buClr>
              <a:buFontTx/>
              <a:buNone/>
              <a:defRPr sz="2200"/>
            </a:lvl1pPr>
            <a:lvl2pPr marL="685734" indent="-228578">
              <a:buClr>
                <a:schemeClr val="bg2"/>
              </a:buClr>
              <a:buFont typeface="Tahoma" panose="020B0604030504040204" pitchFamily="34" charset="0"/>
              <a:buChar char="▪"/>
              <a:defRPr sz="2200"/>
            </a:lvl2pPr>
            <a:lvl3pPr marL="1142886" indent="-228578">
              <a:buClr>
                <a:schemeClr val="bg2"/>
              </a:buClr>
              <a:buFont typeface="Tahoma" panose="020B0604030504040204" pitchFamily="34" charset="0"/>
              <a:buChar char="-"/>
              <a:defRPr sz="2200"/>
            </a:lvl3pPr>
            <a:lvl4pPr marL="1600040" indent="-228578">
              <a:buClr>
                <a:schemeClr val="bg2"/>
              </a:buClr>
              <a:buSzPct val="80000"/>
              <a:buFont typeface="Tahoma" panose="020B0604030504040204" pitchFamily="34" charset="0"/>
              <a:buChar char="▪"/>
              <a:defRPr sz="2200"/>
            </a:lvl4pPr>
            <a:lvl5pPr>
              <a:defRPr sz="2200"/>
            </a:lvl5pPr>
          </a:lstStyle>
          <a:p>
            <a:pPr lvl="0"/>
            <a:r>
              <a:rPr lang="en-US"/>
              <a:t>Edit Master text styles</a:t>
            </a:r>
          </a:p>
        </p:txBody>
      </p:sp>
      <p:sp>
        <p:nvSpPr>
          <p:cNvPr id="4" name="Заголовок 1"/>
          <p:cNvSpPr>
            <a:spLocks noGrp="1"/>
          </p:cNvSpPr>
          <p:nvPr>
            <p:ph type="title"/>
          </p:nvPr>
        </p:nvSpPr>
        <p:spPr>
          <a:xfrm>
            <a:off x="362859" y="343778"/>
            <a:ext cx="11565619" cy="525970"/>
          </a:xfrm>
        </p:spPr>
        <p:txBody>
          <a:bodyPr>
            <a:noAutofit/>
          </a:bodyPr>
          <a:lstStyle>
            <a:lvl1pPr>
              <a:defRPr sz="3500"/>
            </a:lvl1pPr>
          </a:lstStyle>
          <a:p>
            <a:r>
              <a:rPr lang="en-US"/>
              <a:t>Click to edit Master title style</a:t>
            </a:r>
            <a:endParaRPr lang="uk-UA" dirty="0"/>
          </a:p>
        </p:txBody>
      </p:sp>
    </p:spTree>
    <p:extLst>
      <p:ext uri="{BB962C8B-B14F-4D97-AF65-F5344CB8AC3E}">
        <p14:creationId xmlns:p14="http://schemas.microsoft.com/office/powerpoint/2010/main" val="17118902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SLIDE-LIGHT-1">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208308" y="174928"/>
            <a:ext cx="12390783" cy="6683071"/>
          </a:xfrm>
          <a:prstGeom prst="rect">
            <a:avLst/>
          </a:prstGeom>
        </p:spPr>
        <p:txBody>
          <a:bodyPr anchor="t">
            <a:noAutofit/>
          </a:bodyPr>
          <a:lstStyle>
            <a:lvl1pPr>
              <a:lnSpc>
                <a:spcPts val="11000"/>
              </a:lnSpc>
              <a:defRPr sz="15000">
                <a:latin typeface="Proxima Nova Black" panose="02000506030000020004" pitchFamily="50" charset="0"/>
              </a:defRPr>
            </a:lvl1pPr>
          </a:lstStyle>
          <a:p>
            <a:r>
              <a:rPr lang="en-US" dirty="0"/>
              <a:t>TITLE</a:t>
            </a:r>
            <a:r>
              <a:rPr lang="uk-UA" dirty="0"/>
              <a:t/>
            </a:r>
            <a:br>
              <a:rPr lang="uk-UA" dirty="0"/>
            </a:br>
            <a:r>
              <a:rPr lang="en-US" dirty="0"/>
              <a:t>TO</a:t>
            </a:r>
            <a:r>
              <a:rPr lang="uk-UA" dirty="0"/>
              <a:t> </a:t>
            </a:r>
            <a:r>
              <a:rPr lang="en-US" dirty="0"/>
              <a:t>BE</a:t>
            </a:r>
            <a:r>
              <a:rPr lang="uk-UA" dirty="0"/>
              <a:t> </a:t>
            </a:r>
            <a:r>
              <a:rPr lang="en-US" dirty="0"/>
              <a:t>CAPI</a:t>
            </a:r>
            <a:r>
              <a:rPr lang="uk-UA" dirty="0"/>
              <a:t/>
            </a:r>
            <a:br>
              <a:rPr lang="uk-UA" dirty="0"/>
            </a:br>
            <a:r>
              <a:rPr lang="en-US" dirty="0"/>
              <a:t>TALIZED</a:t>
            </a:r>
          </a:p>
        </p:txBody>
      </p:sp>
      <p:sp>
        <p:nvSpPr>
          <p:cNvPr id="20"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424245765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ITLE-SLIDE-LIGHT-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26677534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XT-ONE-COLUMN-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71893865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XT-TWO-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77016868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SLIDE-DARK-2">
    <p:spTree>
      <p:nvGrpSpPr>
        <p:cNvPr id="1" name=""/>
        <p:cNvGrpSpPr/>
        <p:nvPr/>
      </p:nvGrpSpPr>
      <p:grpSpPr>
        <a:xfrm>
          <a:off x="0" y="0"/>
          <a:ext cx="0" cy="0"/>
          <a:chOff x="0" y="0"/>
          <a:chExt cx="0" cy="0"/>
        </a:xfrm>
      </p:grpSpPr>
      <p:sp>
        <p:nvSpPr>
          <p:cNvPr id="9" name="Title 8"/>
          <p:cNvSpPr>
            <a:spLocks noGrp="1"/>
          </p:cNvSpPr>
          <p:nvPr>
            <p:ph type="title" hasCustomPrompt="1"/>
          </p:nvPr>
        </p:nvSpPr>
        <p:spPr>
          <a:xfrm>
            <a:off x="685801" y="685799"/>
            <a:ext cx="10820400" cy="4800601"/>
          </a:xfrm>
          <a:prstGeom prst="rect">
            <a:avLst/>
          </a:prstGeom>
        </p:spPr>
        <p:txBody>
          <a:bodyPr lIns="0" anchor="t">
            <a:noAutofit/>
          </a:bodyPr>
          <a:lstStyle>
            <a:lvl1pPr>
              <a:lnSpc>
                <a:spcPts val="11000"/>
              </a:lnSpc>
              <a:defRPr sz="12500">
                <a:latin typeface="Proxima Nova Black" panose="02000506030000020004" pitchFamily="50" charset="0"/>
              </a:defRPr>
            </a:lvl1pPr>
          </a:lstStyle>
          <a:p>
            <a:r>
              <a:rPr lang="en-US" dirty="0"/>
              <a:t>TITLE TO BE CAPITALIZED</a:t>
            </a:r>
          </a:p>
        </p:txBody>
      </p:sp>
      <p:sp>
        <p:nvSpPr>
          <p:cNvPr id="4" name="Text Placeholder 19"/>
          <p:cNvSpPr>
            <a:spLocks noGrp="1"/>
          </p:cNvSpPr>
          <p:nvPr>
            <p:ph type="body" sz="quarter" idx="10" hasCustomPrompt="1"/>
          </p:nvPr>
        </p:nvSpPr>
        <p:spPr>
          <a:xfrm>
            <a:off x="685800" y="5915025"/>
            <a:ext cx="3467100" cy="295275"/>
          </a:xfrm>
          <a:prstGeom prst="rect">
            <a:avLst/>
          </a:prstGeom>
        </p:spPr>
        <p:txBody>
          <a:bodyPr lIns="0"/>
          <a:lstStyle>
            <a:lvl1pPr marL="0" indent="0">
              <a:buNone/>
              <a:defRPr sz="2000" baseline="0">
                <a:latin typeface="Open Sans" panose="020B0606030504020204" pitchFamily="34" charset="0"/>
                <a:ea typeface="Open Sans" panose="020B0606030504020204" pitchFamily="34" charset="0"/>
                <a:cs typeface="Open Sans" panose="020B0606030504020204" pitchFamily="34" charset="0"/>
              </a:defRPr>
            </a:lvl1pPr>
          </a:lstStyle>
          <a:p>
            <a:pPr lvl="0"/>
            <a:r>
              <a:rPr lang="en-US" dirty="0"/>
              <a:t>by Speaker</a:t>
            </a:r>
          </a:p>
        </p:txBody>
      </p:sp>
    </p:spTree>
    <p:extLst>
      <p:ext uri="{BB962C8B-B14F-4D97-AF65-F5344CB8AC3E}">
        <p14:creationId xmlns:p14="http://schemas.microsoft.com/office/powerpoint/2010/main" val="96648689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EXT-THREE-COLUMNS-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141960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TITLE-DESCRIPTION-SIDETEX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r>
              <a:rPr lang="uk-UA" dirty="0"/>
              <a:t/>
            </a:r>
            <a:br>
              <a:rPr lang="uk-UA" dirty="0"/>
            </a:br>
            <a:r>
              <a:rPr lang="en-US" dirty="0"/>
              <a:t>BE CAPITA</a:t>
            </a:r>
            <a:r>
              <a:rPr lang="uk-UA" dirty="0"/>
              <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8689739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TITLE-SIDETEXT-PROCESS-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r>
              <a:rPr lang="uk-UA" dirty="0"/>
              <a:t/>
            </a:r>
            <a:br>
              <a:rPr lang="uk-UA" dirty="0"/>
            </a:br>
            <a:r>
              <a:rPr lang="en-US" dirty="0"/>
              <a:t>BE CAPITA</a:t>
            </a:r>
            <a:r>
              <a:rPr lang="uk-UA" dirty="0"/>
              <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1" name="TextBox 20"/>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8748766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TITLE-TIMELINE-LIGHT">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Tree>
    <p:extLst>
      <p:ext uri="{BB962C8B-B14F-4D97-AF65-F5344CB8AC3E}">
        <p14:creationId xmlns:p14="http://schemas.microsoft.com/office/powerpoint/2010/main" val="1128689986"/>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PHOTO-RIGHT-LIGHT">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endParaRPr lang="en-US"/>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84278733"/>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userDrawn="1">
  <p:cSld name="WIDE-PHOTO-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CLICK TO EDIT THE TITLE</a:t>
            </a:r>
          </a:p>
        </p:txBody>
      </p:sp>
      <p:sp>
        <p:nvSpPr>
          <p:cNvPr id="4" name="Picture Placeholder 3"/>
          <p:cNvSpPr>
            <a:spLocks noGrp="1"/>
          </p:cNvSpPr>
          <p:nvPr>
            <p:ph type="pic" sz="quarter" idx="10"/>
          </p:nvPr>
        </p:nvSpPr>
        <p:spPr>
          <a:xfrm>
            <a:off x="0" y="2057400"/>
            <a:ext cx="12192000" cy="4800600"/>
          </a:xfrm>
          <a:prstGeom prst="rect">
            <a:avLst/>
          </a:prstGeom>
        </p:spPr>
        <p:txBody>
          <a:bodyPr/>
          <a:lstStyle/>
          <a:p>
            <a:endParaRPr lang="en-US"/>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85546438"/>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PHOTO-LEFT-LIGHT">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6210300" y="2743200"/>
            <a:ext cx="5295900" cy="27432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210300" y="1371601"/>
            <a:ext cx="5295900" cy="1371600"/>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 BE CAPITALIZED</a:t>
            </a:r>
          </a:p>
        </p:txBody>
      </p:sp>
      <p:sp>
        <p:nvSpPr>
          <p:cNvPr id="4" name="Picture Placeholder 3"/>
          <p:cNvSpPr>
            <a:spLocks noGrp="1"/>
          </p:cNvSpPr>
          <p:nvPr>
            <p:ph type="pic" sz="quarter" idx="13"/>
          </p:nvPr>
        </p:nvSpPr>
        <p:spPr>
          <a:xfrm>
            <a:off x="0" y="0"/>
            <a:ext cx="5295900" cy="6858000"/>
          </a:xfrm>
          <a:prstGeom prst="rect">
            <a:avLst/>
          </a:prstGeom>
        </p:spPr>
        <p:txBody>
          <a:bodyPr/>
          <a:lstStyle/>
          <a:p>
            <a:endParaRPr lang="en-US"/>
          </a:p>
        </p:txBody>
      </p:sp>
      <p:sp>
        <p:nvSpPr>
          <p:cNvPr id="7" name="TextBox 6"/>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55904670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DESCRIPTION-PHOTO-RIGH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r>
              <a:rPr lang="uk-UA" dirty="0"/>
              <a:t/>
            </a:r>
            <a:br>
              <a:rPr lang="uk-UA" dirty="0"/>
            </a:br>
            <a:r>
              <a:rPr lang="en-US" dirty="0"/>
              <a:t>BE</a:t>
            </a:r>
            <a:r>
              <a:rPr lang="uk-UA" dirty="0"/>
              <a:t> С</a:t>
            </a:r>
            <a:r>
              <a:rPr lang="en-US" dirty="0"/>
              <a:t>APITA</a:t>
            </a:r>
            <a:r>
              <a:rPr lang="uk-UA" dirty="0"/>
              <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4" name="Picture Placeholder 3"/>
          <p:cNvSpPr>
            <a:spLocks noGrp="1"/>
          </p:cNvSpPr>
          <p:nvPr>
            <p:ph type="pic" sz="quarter" idx="14"/>
          </p:nvPr>
        </p:nvSpPr>
        <p:spPr>
          <a:xfrm>
            <a:off x="4381500" y="1371600"/>
            <a:ext cx="7124700" cy="4114800"/>
          </a:xfrm>
          <a:prstGeom prst="rect">
            <a:avLst/>
          </a:prstGeom>
        </p:spPr>
        <p:txBody>
          <a:bodyPr/>
          <a:lstStyle/>
          <a:p>
            <a:endParaRPr lang="en-US"/>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Tree>
    <p:extLst>
      <p:ext uri="{BB962C8B-B14F-4D97-AF65-F5344CB8AC3E}">
        <p14:creationId xmlns:p14="http://schemas.microsoft.com/office/powerpoint/2010/main" val="178070993"/>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WIDE-CHART-LIGH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5" name="Chart Placeholder 4"/>
          <p:cNvSpPr>
            <a:spLocks noGrp="1"/>
          </p:cNvSpPr>
          <p:nvPr>
            <p:ph type="chart" sz="quarter" idx="11"/>
          </p:nvPr>
        </p:nvSpPr>
        <p:spPr>
          <a:xfrm>
            <a:off x="685800" y="2057400"/>
            <a:ext cx="10820400" cy="3429000"/>
          </a:xfrm>
          <a:prstGeom prst="rect">
            <a:avLst/>
          </a:prstGeom>
        </p:spPr>
        <p:txBody>
          <a:bodyPr/>
          <a:lstStyle/>
          <a:p>
            <a:endParaRPr lang="en-US"/>
          </a:p>
        </p:txBody>
      </p:sp>
    </p:spTree>
    <p:extLst>
      <p:ext uri="{BB962C8B-B14F-4D97-AF65-F5344CB8AC3E}">
        <p14:creationId xmlns:p14="http://schemas.microsoft.com/office/powerpoint/2010/main" val="229899215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CHART-LEFT-LIGHT">
    <p:spTree>
      <p:nvGrpSpPr>
        <p:cNvPr id="1" name=""/>
        <p:cNvGrpSpPr/>
        <p:nvPr/>
      </p:nvGrpSpPr>
      <p:grpSpPr>
        <a:xfrm>
          <a:off x="0" y="0"/>
          <a:ext cx="0" cy="0"/>
          <a:chOff x="0" y="0"/>
          <a:chExt cx="0" cy="0"/>
        </a:xfrm>
      </p:grpSpPr>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r>
              <a:rPr lang="uk-UA" dirty="0"/>
              <a:t/>
            </a:r>
            <a:br>
              <a:rPr lang="uk-UA" dirty="0"/>
            </a:br>
            <a:r>
              <a:rPr lang="en-US" dirty="0"/>
              <a:t>BE CAPITA</a:t>
            </a:r>
            <a:r>
              <a:rPr lang="uk-UA" dirty="0"/>
              <a:t/>
            </a:r>
            <a:br>
              <a:rPr lang="uk-UA" dirty="0"/>
            </a:br>
            <a:r>
              <a:rPr lang="en-US" dirty="0"/>
              <a:t>LIZED</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
        <p:nvSpPr>
          <p:cNvPr id="10" name="Text Placeholder 6"/>
          <p:cNvSpPr>
            <a:spLocks noGrp="1"/>
          </p:cNvSpPr>
          <p:nvPr>
            <p:ph type="body" sz="quarter" idx="12" hasCustomPrompt="1"/>
          </p:nvPr>
        </p:nvSpPr>
        <p:spPr>
          <a:xfrm>
            <a:off x="685800" y="3429000"/>
            <a:ext cx="3467100" cy="2057400"/>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5" name="Chart Placeholder 4"/>
          <p:cNvSpPr>
            <a:spLocks noGrp="1"/>
          </p:cNvSpPr>
          <p:nvPr>
            <p:ph type="chart" sz="quarter" idx="13"/>
          </p:nvPr>
        </p:nvSpPr>
        <p:spPr>
          <a:xfrm>
            <a:off x="4381500" y="1371600"/>
            <a:ext cx="7124700" cy="4114800"/>
          </a:xfrm>
          <a:prstGeom prst="rect">
            <a:avLst/>
          </a:prstGeom>
        </p:spPr>
        <p:txBody>
          <a:bodyPr/>
          <a:lstStyle/>
          <a:p>
            <a:endParaRPr lang="en-US"/>
          </a:p>
        </p:txBody>
      </p:sp>
    </p:spTree>
    <p:extLst>
      <p:ext uri="{BB962C8B-B14F-4D97-AF65-F5344CB8AC3E}">
        <p14:creationId xmlns:p14="http://schemas.microsoft.com/office/powerpoint/2010/main" val="13102427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EXT-ONE-COLUMN-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108204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Box 13"/>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254637629"/>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One Column Layout">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title"/>
          </p:nvPr>
        </p:nvSpPr>
        <p:spPr>
          <a:xfrm>
            <a:off x="609600" y="152400"/>
            <a:ext cx="10972800" cy="914400"/>
          </a:xfrm>
        </p:spPr>
        <p:txBody>
          <a:bodyPr>
            <a:normAutofit/>
          </a:bodyPr>
          <a:lstStyle>
            <a:lvl1pPr algn="ctr">
              <a:defRPr lang="en-US" sz="4000" b="1" kern="1200" dirty="0">
                <a:solidFill>
                  <a:srgbClr val="32469A"/>
                </a:solidFill>
                <a:latin typeface="Segoe UI" pitchFamily="34" charset="0"/>
                <a:ea typeface="Segoe UI" pitchFamily="34" charset="0"/>
                <a:cs typeface="Segoe UI" pitchFamily="34" charset="0"/>
              </a:defRPr>
            </a:lvl1pPr>
          </a:lstStyle>
          <a:p>
            <a:pPr lvl="0"/>
            <a:r>
              <a:rPr lang="en-US" dirty="0"/>
              <a:t>Click to edit Master title style</a:t>
            </a:r>
          </a:p>
        </p:txBody>
      </p:sp>
      <p:sp>
        <p:nvSpPr>
          <p:cNvPr id="7" name="Text Placeholder 2"/>
          <p:cNvSpPr>
            <a:spLocks noGrp="1"/>
          </p:cNvSpPr>
          <p:nvPr>
            <p:ph idx="1"/>
          </p:nvPr>
        </p:nvSpPr>
        <p:spPr>
          <a:xfrm>
            <a:off x="609600" y="1447801"/>
            <a:ext cx="10972800" cy="4525963"/>
          </a:xfrm>
          <a:prstGeom prst="rect">
            <a:avLst/>
          </a:prstGeom>
        </p:spPr>
        <p:txBody>
          <a:bodyPr rtlCol="0">
            <a:normAutofit/>
          </a:bodyPr>
          <a:lstStyle>
            <a:lvl1pPr>
              <a:defRPr>
                <a:latin typeface="Segoe UI" pitchFamily="34" charset="0"/>
                <a:ea typeface="Segoe UI" pitchFamily="34" charset="0"/>
                <a:cs typeface="Segoe UI" pitchFamily="34" charset="0"/>
              </a:defRPr>
            </a:lvl1pPr>
            <a:lvl2pPr>
              <a:defRPr>
                <a:latin typeface="Segoe UI" pitchFamily="34" charset="0"/>
                <a:ea typeface="Segoe UI" pitchFamily="34" charset="0"/>
                <a:cs typeface="Segoe UI" pitchFamily="34" charset="0"/>
              </a:defRPr>
            </a:lvl2pPr>
            <a:lvl3pPr>
              <a:defRPr>
                <a:latin typeface="Segoe UI" pitchFamily="34" charset="0"/>
                <a:ea typeface="Segoe UI" pitchFamily="34" charset="0"/>
                <a:cs typeface="Segoe UI" pitchFamily="34" charset="0"/>
              </a:defRPr>
            </a:lvl3pPr>
            <a:lvl4pPr>
              <a:defRPr>
                <a:latin typeface="Segoe UI" pitchFamily="34" charset="0"/>
                <a:ea typeface="Segoe UI" pitchFamily="34" charset="0"/>
                <a:cs typeface="Segoe UI" pitchFamily="34" charset="0"/>
              </a:defRPr>
            </a:lvl4pPr>
            <a:lvl5pPr>
              <a:defRPr>
                <a:latin typeface="Segoe UI" pitchFamily="34" charset="0"/>
                <a:ea typeface="Segoe UI" pitchFamily="34" charset="0"/>
                <a:cs typeface="Segoe UI" pitchFamily="34"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978337569"/>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3294406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Standard Slide">
    <p:spTree>
      <p:nvGrpSpPr>
        <p:cNvPr id="1" name=""/>
        <p:cNvGrpSpPr/>
        <p:nvPr/>
      </p:nvGrpSpPr>
      <p:grpSpPr>
        <a:xfrm>
          <a:off x="0" y="0"/>
          <a:ext cx="0" cy="0"/>
          <a:chOff x="0" y="0"/>
          <a:chExt cx="0" cy="0"/>
        </a:xfrm>
      </p:grpSpPr>
      <p:sp>
        <p:nvSpPr>
          <p:cNvPr id="2" name="Заголовок 1"/>
          <p:cNvSpPr>
            <a:spLocks noGrp="1"/>
          </p:cNvSpPr>
          <p:nvPr>
            <p:ph type="title" hasCustomPrompt="1"/>
          </p:nvPr>
        </p:nvSpPr>
        <p:spPr>
          <a:xfrm>
            <a:off x="412202" y="1233488"/>
            <a:ext cx="11355761" cy="525970"/>
          </a:xfrm>
          <a:prstGeom prst="rect">
            <a:avLst/>
          </a:prstGeom>
        </p:spPr>
        <p:txBody>
          <a:bodyPr>
            <a:noAutofit/>
          </a:bodyPr>
          <a:lstStyle>
            <a:lvl1pPr>
              <a:defRPr sz="3500">
                <a:solidFill>
                  <a:srgbClr val="171B65"/>
                </a:solidFill>
              </a:defRPr>
            </a:lvl1pPr>
          </a:lstStyle>
          <a:p>
            <a:r>
              <a:rPr lang="en-US" dirty="0"/>
              <a:t>Click to add title</a:t>
            </a:r>
            <a:endParaRPr lang="uk-UA" dirty="0"/>
          </a:p>
        </p:txBody>
      </p:sp>
      <p:sp>
        <p:nvSpPr>
          <p:cNvPr id="11" name="Content Placeholder 4"/>
          <p:cNvSpPr>
            <a:spLocks noGrp="1"/>
          </p:cNvSpPr>
          <p:nvPr>
            <p:ph sz="half" idx="10" hasCustomPrompt="1"/>
          </p:nvPr>
        </p:nvSpPr>
        <p:spPr>
          <a:xfrm>
            <a:off x="412200" y="2034652"/>
            <a:ext cx="11352277" cy="4351338"/>
          </a:xfrm>
        </p:spPr>
        <p:txBody>
          <a:bodyPr/>
          <a:lstStyle/>
          <a:p>
            <a:pPr lvl="0"/>
            <a:r>
              <a:rPr lang="en-US" dirty="0"/>
              <a:t>Click to add text</a:t>
            </a:r>
            <a:endParaRPr lang="ru-RU" dirty="0"/>
          </a:p>
          <a:p>
            <a:pPr lvl="1"/>
            <a:r>
              <a:rPr lang="en-US" dirty="0"/>
              <a:t>Second level</a:t>
            </a:r>
            <a:endParaRPr lang="ru-RU" dirty="0"/>
          </a:p>
          <a:p>
            <a:pPr lvl="2"/>
            <a:r>
              <a:rPr lang="en-US" dirty="0"/>
              <a:t>Third level</a:t>
            </a:r>
            <a:endParaRPr lang="ru-RU" dirty="0"/>
          </a:p>
          <a:p>
            <a:pPr lvl="3"/>
            <a:r>
              <a:rPr lang="en-US" dirty="0"/>
              <a:t>Fourth level</a:t>
            </a:r>
            <a:endParaRPr lang="ru-RU" dirty="0"/>
          </a:p>
          <a:p>
            <a:pPr lvl="4"/>
            <a:r>
              <a:rPr lang="en-US" dirty="0"/>
              <a:t>Fifth level</a:t>
            </a:r>
          </a:p>
          <a:p>
            <a:endParaRPr lang="uk-UA" dirty="0"/>
          </a:p>
        </p:txBody>
      </p:sp>
    </p:spTree>
    <p:extLst>
      <p:ext uri="{BB962C8B-B14F-4D97-AF65-F5344CB8AC3E}">
        <p14:creationId xmlns:p14="http://schemas.microsoft.com/office/powerpoint/2010/main" val="3633043813"/>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Text and image ">
    <p:spTree>
      <p:nvGrpSpPr>
        <p:cNvPr id="1" name=""/>
        <p:cNvGrpSpPr/>
        <p:nvPr/>
      </p:nvGrpSpPr>
      <p:grpSpPr>
        <a:xfrm>
          <a:off x="0" y="0"/>
          <a:ext cx="0" cy="0"/>
          <a:chOff x="0" y="0"/>
          <a:chExt cx="0" cy="0"/>
        </a:xfrm>
      </p:grpSpPr>
      <p:sp>
        <p:nvSpPr>
          <p:cNvPr id="4" name="Текст 3"/>
          <p:cNvSpPr>
            <a:spLocks noGrp="1"/>
          </p:cNvSpPr>
          <p:nvPr>
            <p:ph type="body" sz="half" idx="2" hasCustomPrompt="1"/>
          </p:nvPr>
        </p:nvSpPr>
        <p:spPr>
          <a:xfrm>
            <a:off x="412451" y="1464898"/>
            <a:ext cx="4786022" cy="4159615"/>
          </a:xfrm>
        </p:spPr>
        <p:txBody>
          <a:bodyPr>
            <a:normAutofit/>
          </a:bodyPr>
          <a:lstStyle>
            <a:lvl1pPr marL="0" indent="0">
              <a:buNone/>
              <a:defRPr sz="2200"/>
            </a:lvl1pPr>
            <a:lvl2pPr marL="457167" indent="0">
              <a:buNone/>
              <a:defRPr sz="1400"/>
            </a:lvl2pPr>
            <a:lvl3pPr marL="914332" indent="0">
              <a:buNone/>
              <a:defRPr sz="1200"/>
            </a:lvl3pPr>
            <a:lvl4pPr marL="1371498" indent="0">
              <a:buNone/>
              <a:defRPr sz="1000"/>
            </a:lvl4pPr>
            <a:lvl5pPr marL="1828664" indent="0">
              <a:buNone/>
              <a:defRPr sz="1000"/>
            </a:lvl5pPr>
            <a:lvl6pPr marL="2285830" indent="0">
              <a:buNone/>
              <a:defRPr sz="1000"/>
            </a:lvl6pPr>
            <a:lvl7pPr marL="2742994" indent="0">
              <a:buNone/>
              <a:defRPr sz="1000"/>
            </a:lvl7pPr>
            <a:lvl8pPr marL="3200160" indent="0">
              <a:buNone/>
              <a:defRPr sz="1000"/>
            </a:lvl8pPr>
            <a:lvl9pPr marL="3657327" indent="0">
              <a:buNone/>
              <a:defRPr sz="1000"/>
            </a:lvl9pPr>
          </a:lstStyle>
          <a:p>
            <a:pPr lvl="0"/>
            <a:r>
              <a:rPr lang="en-US" dirty="0"/>
              <a:t>Click to add text</a:t>
            </a:r>
            <a:endParaRPr lang="ru-RU" dirty="0"/>
          </a:p>
        </p:txBody>
      </p:sp>
      <p:sp>
        <p:nvSpPr>
          <p:cNvPr id="9" name="Рисунок 8"/>
          <p:cNvSpPr>
            <a:spLocks noGrp="1"/>
          </p:cNvSpPr>
          <p:nvPr>
            <p:ph type="pic" sz="quarter" idx="10"/>
          </p:nvPr>
        </p:nvSpPr>
        <p:spPr>
          <a:xfrm>
            <a:off x="6096000" y="0"/>
            <a:ext cx="6095999" cy="6858000"/>
          </a:xfrm>
        </p:spPr>
        <p:txBody>
          <a:bodyPr/>
          <a:lstStyle/>
          <a:p>
            <a:endParaRPr lang="uk-UA"/>
          </a:p>
        </p:txBody>
      </p:sp>
      <p:sp>
        <p:nvSpPr>
          <p:cNvPr id="5" name="Заголовок 1"/>
          <p:cNvSpPr>
            <a:spLocks noGrp="1"/>
          </p:cNvSpPr>
          <p:nvPr>
            <p:ph type="title" hasCustomPrompt="1"/>
          </p:nvPr>
        </p:nvSpPr>
        <p:spPr>
          <a:xfrm>
            <a:off x="415435" y="343778"/>
            <a:ext cx="4772878" cy="525970"/>
          </a:xfrm>
        </p:spPr>
        <p:txBody>
          <a:bodyPr>
            <a:noAutofit/>
          </a:bodyPr>
          <a:lstStyle>
            <a:lvl1pPr>
              <a:defRPr sz="3500"/>
            </a:lvl1pPr>
          </a:lstStyle>
          <a:p>
            <a:r>
              <a:rPr lang="en-US" dirty="0"/>
              <a:t>Click to add title</a:t>
            </a:r>
            <a:endParaRPr lang="uk-UA" dirty="0"/>
          </a:p>
        </p:txBody>
      </p:sp>
    </p:spTree>
    <p:extLst>
      <p:ext uri="{BB962C8B-B14F-4D97-AF65-F5344CB8AC3E}">
        <p14:creationId xmlns:p14="http://schemas.microsoft.com/office/powerpoint/2010/main" val="3028946555"/>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Text Slide">
    <p:spTree>
      <p:nvGrpSpPr>
        <p:cNvPr id="1" name=""/>
        <p:cNvGrpSpPr/>
        <p:nvPr/>
      </p:nvGrpSpPr>
      <p:grpSpPr>
        <a:xfrm>
          <a:off x="0" y="0"/>
          <a:ext cx="0" cy="0"/>
          <a:chOff x="0" y="0"/>
          <a:chExt cx="0" cy="0"/>
        </a:xfrm>
      </p:grpSpPr>
      <p:sp>
        <p:nvSpPr>
          <p:cNvPr id="9" name="Текст 8"/>
          <p:cNvSpPr>
            <a:spLocks noGrp="1"/>
          </p:cNvSpPr>
          <p:nvPr>
            <p:ph type="body" sz="quarter" idx="10" hasCustomPrompt="1"/>
          </p:nvPr>
        </p:nvSpPr>
        <p:spPr>
          <a:xfrm>
            <a:off x="416561" y="1233488"/>
            <a:ext cx="11513504" cy="3425825"/>
          </a:xfrm>
        </p:spPr>
        <p:txBody>
          <a:bodyPr/>
          <a:lstStyle>
            <a:lvl1pPr marL="0" indent="0">
              <a:buClr>
                <a:schemeClr val="accent4"/>
              </a:buClr>
              <a:buFontTx/>
              <a:buNone/>
              <a:defRPr sz="2200"/>
            </a:lvl1pPr>
            <a:lvl2pPr marL="685750" indent="-228584">
              <a:buClr>
                <a:schemeClr val="bg2"/>
              </a:buClr>
              <a:buFont typeface="Tahoma" panose="020B0604030504040204" pitchFamily="34" charset="0"/>
              <a:buChar char="▪"/>
              <a:defRPr sz="2200"/>
            </a:lvl2pPr>
            <a:lvl3pPr marL="1142914" indent="-228584">
              <a:buClr>
                <a:schemeClr val="bg2"/>
              </a:buClr>
              <a:buFont typeface="Tahoma" panose="020B0604030504040204" pitchFamily="34" charset="0"/>
              <a:buChar char="-"/>
              <a:defRPr sz="2200"/>
            </a:lvl3pPr>
            <a:lvl4pPr marL="1600080" indent="-228584">
              <a:buClr>
                <a:schemeClr val="bg2"/>
              </a:buClr>
              <a:buSzPct val="80000"/>
              <a:buFont typeface="Tahoma" panose="020B0604030504040204" pitchFamily="34" charset="0"/>
              <a:buChar char="▪"/>
              <a:defRPr sz="2200"/>
            </a:lvl4pPr>
            <a:lvl5pPr>
              <a:defRPr sz="2200"/>
            </a:lvl5pPr>
          </a:lstStyle>
          <a:p>
            <a:pPr lvl="0"/>
            <a:r>
              <a:rPr lang="en-US" dirty="0"/>
              <a:t>Click to add text</a:t>
            </a:r>
            <a:endParaRPr lang="ru-RU" dirty="0"/>
          </a:p>
        </p:txBody>
      </p:sp>
      <p:sp>
        <p:nvSpPr>
          <p:cNvPr id="4" name="Заголовок 1"/>
          <p:cNvSpPr>
            <a:spLocks noGrp="1"/>
          </p:cNvSpPr>
          <p:nvPr>
            <p:ph type="title" hasCustomPrompt="1"/>
          </p:nvPr>
        </p:nvSpPr>
        <p:spPr>
          <a:xfrm>
            <a:off x="416560" y="343778"/>
            <a:ext cx="11511915" cy="525970"/>
          </a:xfrm>
        </p:spPr>
        <p:txBody>
          <a:bodyPr>
            <a:noAutofit/>
          </a:bodyPr>
          <a:lstStyle>
            <a:lvl1pPr>
              <a:defRPr sz="3500"/>
            </a:lvl1pPr>
          </a:lstStyle>
          <a:p>
            <a:r>
              <a:rPr lang="en-US" dirty="0"/>
              <a:t>Click to add title</a:t>
            </a:r>
            <a:endParaRPr lang="uk-UA" dirty="0"/>
          </a:p>
        </p:txBody>
      </p:sp>
    </p:spTree>
    <p:extLst>
      <p:ext uri="{BB962C8B-B14F-4D97-AF65-F5344CB8AC3E}">
        <p14:creationId xmlns:p14="http://schemas.microsoft.com/office/powerpoint/2010/main" val="35371109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EXT-TWO-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5174998"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6330696" y="2057400"/>
            <a:ext cx="5175504"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19777268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EXT-THREE-COLUMNS-DARK">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7" name="Text Placeholder 6"/>
          <p:cNvSpPr>
            <a:spLocks noGrp="1"/>
          </p:cNvSpPr>
          <p:nvPr>
            <p:ph type="body" sz="quarter" idx="10" hasCustomPrompt="1"/>
          </p:nvPr>
        </p:nvSpPr>
        <p:spPr>
          <a:xfrm>
            <a:off x="6858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Text Placeholder 6"/>
          <p:cNvSpPr>
            <a:spLocks noGrp="1"/>
          </p:cNvSpPr>
          <p:nvPr>
            <p:ph type="body" sz="quarter" idx="11" hasCustomPrompt="1"/>
          </p:nvPr>
        </p:nvSpPr>
        <p:spPr>
          <a:xfrm>
            <a:off x="4363212" y="2057400"/>
            <a:ext cx="3465576"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6"/>
          <p:cNvSpPr>
            <a:spLocks noGrp="1"/>
          </p:cNvSpPr>
          <p:nvPr>
            <p:ph type="body" sz="quarter" idx="12" hasCustomPrompt="1"/>
          </p:nvPr>
        </p:nvSpPr>
        <p:spPr>
          <a:xfrm>
            <a:off x="8039100" y="2057400"/>
            <a:ext cx="34671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extBox 7"/>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604433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DESCRIPTION-SIDETEXT-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82486"/>
            <a:ext cx="7124700" cy="4103914"/>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82486"/>
            <a:ext cx="3467100" cy="1913709"/>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r>
              <a:rPr lang="uk-UA" dirty="0"/>
              <a:t/>
            </a:r>
            <a:br>
              <a:rPr lang="uk-UA" dirty="0"/>
            </a:br>
            <a:r>
              <a:rPr lang="en-US" dirty="0"/>
              <a:t>BE CAPITA</a:t>
            </a:r>
            <a:r>
              <a:rPr lang="uk-UA" dirty="0"/>
              <a:t/>
            </a:r>
            <a:br>
              <a:rPr lang="uk-UA" dirty="0"/>
            </a:br>
            <a:r>
              <a:rPr lang="en-US" dirty="0"/>
              <a:t>LIZED</a:t>
            </a:r>
          </a:p>
        </p:txBody>
      </p:sp>
      <p:sp>
        <p:nvSpPr>
          <p:cNvPr id="8" name="Text Placeholder 6"/>
          <p:cNvSpPr>
            <a:spLocks noGrp="1"/>
          </p:cNvSpPr>
          <p:nvPr>
            <p:ph type="body" sz="quarter" idx="13" hasCustomPrompt="1"/>
          </p:nvPr>
        </p:nvSpPr>
        <p:spPr>
          <a:xfrm>
            <a:off x="685800" y="3429001"/>
            <a:ext cx="3467100" cy="2057400"/>
          </a:xfrm>
          <a:prstGeom prst="rect">
            <a:avLst/>
          </a:prstGeom>
        </p:spPr>
        <p:txBody>
          <a:bodyPr lIns="0"/>
          <a:lstStyle>
            <a:lvl1pPr marL="0" indent="0">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9" name="TextBox 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6078818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SIDETEXT-PROCESS-DARK">
    <p:spTree>
      <p:nvGrpSpPr>
        <p:cNvPr id="1" name=""/>
        <p:cNvGrpSpPr/>
        <p:nvPr/>
      </p:nvGrpSpPr>
      <p:grpSpPr>
        <a:xfrm>
          <a:off x="0" y="0"/>
          <a:ext cx="0" cy="0"/>
          <a:chOff x="0" y="0"/>
          <a:chExt cx="0" cy="0"/>
        </a:xfrm>
      </p:grpSpPr>
      <p:sp>
        <p:nvSpPr>
          <p:cNvPr id="5" name="Text Placeholder 6"/>
          <p:cNvSpPr>
            <a:spLocks noGrp="1"/>
          </p:cNvSpPr>
          <p:nvPr>
            <p:ph type="body" sz="quarter" idx="12" hasCustomPrompt="1"/>
          </p:nvPr>
        </p:nvSpPr>
        <p:spPr>
          <a:xfrm>
            <a:off x="4381500" y="1377043"/>
            <a:ext cx="7124700" cy="2051957"/>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Title 2"/>
          <p:cNvSpPr>
            <a:spLocks noGrp="1"/>
          </p:cNvSpPr>
          <p:nvPr>
            <p:ph type="title" hasCustomPrompt="1"/>
          </p:nvPr>
        </p:nvSpPr>
        <p:spPr>
          <a:xfrm>
            <a:off x="685800" y="1377043"/>
            <a:ext cx="3467100" cy="2051957"/>
          </a:xfrm>
          <a:prstGeom prst="rect">
            <a:avLst/>
          </a:prstGeom>
        </p:spPr>
        <p:txBody>
          <a:bodyPr lIns="0"/>
          <a:lstStyle>
            <a:lvl1pPr>
              <a:lnSpc>
                <a:spcPct val="80000"/>
              </a:lnSpc>
              <a:defRPr baseline="0">
                <a:latin typeface="Proxima Nova Black" panose="02000506030000020004" pitchFamily="50" charset="0"/>
              </a:defRPr>
            </a:lvl1pPr>
          </a:lstStyle>
          <a:p>
            <a:r>
              <a:rPr lang="en-US" dirty="0"/>
              <a:t>TITLE TO</a:t>
            </a:r>
            <a:r>
              <a:rPr lang="uk-UA" dirty="0"/>
              <a:t/>
            </a:r>
            <a:br>
              <a:rPr lang="uk-UA" dirty="0"/>
            </a:br>
            <a:r>
              <a:rPr lang="en-US" dirty="0"/>
              <a:t>BE CAPITA</a:t>
            </a:r>
            <a:r>
              <a:rPr lang="uk-UA" dirty="0"/>
              <a:t/>
            </a:r>
            <a:br>
              <a:rPr lang="uk-UA" dirty="0"/>
            </a:br>
            <a:r>
              <a:rPr lang="en-US" dirty="0"/>
              <a:t>LIZED</a:t>
            </a:r>
          </a:p>
        </p:txBody>
      </p:sp>
      <p:sp>
        <p:nvSpPr>
          <p:cNvPr id="4" name="Oval 3"/>
          <p:cNvSpPr/>
          <p:nvPr userDrawn="1"/>
        </p:nvSpPr>
        <p:spPr>
          <a:xfrm>
            <a:off x="917664"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userDrawn="1"/>
        </p:nvSpPr>
        <p:spPr>
          <a:xfrm>
            <a:off x="3113586"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p:cNvSpPr/>
          <p:nvPr userDrawn="1"/>
        </p:nvSpPr>
        <p:spPr>
          <a:xfrm>
            <a:off x="530950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p:cNvSpPr/>
          <p:nvPr userDrawn="1"/>
        </p:nvSpPr>
        <p:spPr>
          <a:xfrm>
            <a:off x="7505429"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p:cNvSpPr/>
          <p:nvPr userDrawn="1"/>
        </p:nvSpPr>
        <p:spPr>
          <a:xfrm>
            <a:off x="9701348" y="3638007"/>
            <a:ext cx="1598024" cy="1598024"/>
          </a:xfrm>
          <a:prstGeom prst="ellipse">
            <a:avLst/>
          </a:prstGeom>
          <a:noFill/>
          <a:ln w="28575">
            <a:solidFill>
              <a:schemeClr val="bg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Arrow Connector 15"/>
          <p:cNvCxnSpPr/>
          <p:nvPr userDrawn="1"/>
        </p:nvCxnSpPr>
        <p:spPr>
          <a:xfrm>
            <a:off x="2700337"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7" name="Straight Arrow Connector 16"/>
          <p:cNvCxnSpPr/>
          <p:nvPr userDrawn="1"/>
        </p:nvCxnSpPr>
        <p:spPr>
          <a:xfrm>
            <a:off x="4896259"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p:nvPr userDrawn="1"/>
        </p:nvCxnSpPr>
        <p:spPr>
          <a:xfrm>
            <a:off x="709218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userDrawn="1"/>
        </p:nvCxnSpPr>
        <p:spPr>
          <a:xfrm>
            <a:off x="9288101" y="4437019"/>
            <a:ext cx="228600" cy="0"/>
          </a:xfrm>
          <a:prstGeom prst="straightConnector1">
            <a:avLst/>
          </a:prstGeom>
          <a:ln w="19050">
            <a:solidFill>
              <a:schemeClr val="bg1">
                <a:lumMod val="65000"/>
                <a:lumOff val="35000"/>
              </a:schemeClr>
            </a:solidFill>
            <a:tailEnd type="arrow" w="lg" len="med"/>
          </a:ln>
        </p:spPr>
        <p:style>
          <a:lnRef idx="1">
            <a:schemeClr val="accent1"/>
          </a:lnRef>
          <a:fillRef idx="0">
            <a:schemeClr val="accent1"/>
          </a:fillRef>
          <a:effectRef idx="0">
            <a:schemeClr val="accent1"/>
          </a:effectRef>
          <a:fontRef idx="minor">
            <a:schemeClr val="tx1"/>
          </a:fontRef>
        </p:style>
      </p:cxnSp>
      <p:sp>
        <p:nvSpPr>
          <p:cNvPr id="20" name="Text Placeholder 6"/>
          <p:cNvSpPr>
            <a:spLocks noGrp="1"/>
          </p:cNvSpPr>
          <p:nvPr>
            <p:ph type="body" sz="quarter" idx="13" hasCustomPrompt="1"/>
          </p:nvPr>
        </p:nvSpPr>
        <p:spPr>
          <a:xfrm>
            <a:off x="1045028"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2" name="Text Placeholder 6"/>
          <p:cNvSpPr>
            <a:spLocks noGrp="1"/>
          </p:cNvSpPr>
          <p:nvPr>
            <p:ph type="body" sz="quarter" idx="14" hasCustomPrompt="1"/>
          </p:nvPr>
        </p:nvSpPr>
        <p:spPr>
          <a:xfrm>
            <a:off x="3247481"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3" name="Text Placeholder 6"/>
          <p:cNvSpPr>
            <a:spLocks noGrp="1"/>
          </p:cNvSpPr>
          <p:nvPr>
            <p:ph type="body" sz="quarter" idx="15" hasCustomPrompt="1"/>
          </p:nvPr>
        </p:nvSpPr>
        <p:spPr>
          <a:xfrm>
            <a:off x="543360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4" name="Text Placeholder 6"/>
          <p:cNvSpPr>
            <a:spLocks noGrp="1"/>
          </p:cNvSpPr>
          <p:nvPr>
            <p:ph type="body" sz="quarter" idx="16" hasCustomPrompt="1"/>
          </p:nvPr>
        </p:nvSpPr>
        <p:spPr>
          <a:xfrm>
            <a:off x="7639324"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5" name="Text Placeholder 6"/>
          <p:cNvSpPr>
            <a:spLocks noGrp="1"/>
          </p:cNvSpPr>
          <p:nvPr>
            <p:ph type="body" sz="quarter" idx="17" hasCustomPrompt="1"/>
          </p:nvPr>
        </p:nvSpPr>
        <p:spPr>
          <a:xfrm>
            <a:off x="9825445" y="4040777"/>
            <a:ext cx="1349829" cy="809897"/>
          </a:xfrm>
          <a:prstGeom prst="rect">
            <a:avLst/>
          </a:prstGeom>
        </p:spPr>
        <p:txBody>
          <a:bodyPr lIns="0"/>
          <a:lstStyle>
            <a:lvl1pPr marL="0" indent="0" algn="ctr">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p:txBody>
      </p:sp>
      <p:sp>
        <p:nvSpPr>
          <p:cNvPr id="26" name="TextBox 25"/>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256236396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ITLE-TIMELINE-DARK">
    <p:spTree>
      <p:nvGrpSpPr>
        <p:cNvPr id="1" name=""/>
        <p:cNvGrpSpPr/>
        <p:nvPr/>
      </p:nvGrpSpPr>
      <p:grpSpPr>
        <a:xfrm>
          <a:off x="0" y="0"/>
          <a:ext cx="0" cy="0"/>
          <a:chOff x="0" y="0"/>
          <a:chExt cx="0" cy="0"/>
        </a:xfrm>
      </p:grpSpPr>
      <p:sp>
        <p:nvSpPr>
          <p:cNvPr id="20" name="Text Placeholder 6"/>
          <p:cNvSpPr>
            <a:spLocks noGrp="1"/>
          </p:cNvSpPr>
          <p:nvPr>
            <p:ph type="body" sz="quarter" idx="13" hasCustomPrompt="1"/>
          </p:nvPr>
        </p:nvSpPr>
        <p:spPr>
          <a:xfrm>
            <a:off x="6858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cxnSp>
        <p:nvCxnSpPr>
          <p:cNvPr id="6" name="Straight Connector 5"/>
          <p:cNvCxnSpPr/>
          <p:nvPr userDrawn="1"/>
        </p:nvCxnSpPr>
        <p:spPr>
          <a:xfrm>
            <a:off x="-28575" y="2743200"/>
            <a:ext cx="12252960" cy="0"/>
          </a:xfrm>
          <a:prstGeom prst="line">
            <a:avLst/>
          </a:prstGeom>
          <a:ln w="19050">
            <a:solidFill>
              <a:schemeClr val="bg1">
                <a:lumMod val="65000"/>
                <a:lumOff val="35000"/>
              </a:schemeClr>
            </a:solidFill>
          </a:ln>
        </p:spPr>
        <p:style>
          <a:lnRef idx="1">
            <a:schemeClr val="accent1"/>
          </a:lnRef>
          <a:fillRef idx="0">
            <a:schemeClr val="accent1"/>
          </a:fillRef>
          <a:effectRef idx="0">
            <a:schemeClr val="accent1"/>
          </a:effectRef>
          <a:fontRef idx="minor">
            <a:schemeClr val="tx1"/>
          </a:fontRef>
        </p:style>
      </p:cxnSp>
      <p:sp>
        <p:nvSpPr>
          <p:cNvPr id="7" name="Oval 6"/>
          <p:cNvSpPr/>
          <p:nvPr userDrawn="1"/>
        </p:nvSpPr>
        <p:spPr>
          <a:xfrm>
            <a:off x="6172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userDrawn="1"/>
        </p:nvSpPr>
        <p:spPr>
          <a:xfrm>
            <a:off x="28270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p:cNvSpPr/>
          <p:nvPr userDrawn="1"/>
        </p:nvSpPr>
        <p:spPr>
          <a:xfrm>
            <a:off x="50368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userDrawn="1"/>
        </p:nvSpPr>
        <p:spPr>
          <a:xfrm>
            <a:off x="72466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userDrawn="1"/>
        </p:nvSpPr>
        <p:spPr>
          <a:xfrm>
            <a:off x="9456420" y="2674620"/>
            <a:ext cx="137160" cy="137160"/>
          </a:xfrm>
          <a:prstGeom prst="ellipse">
            <a:avLst/>
          </a:prstGeom>
          <a:solidFill>
            <a:schemeClr val="bg1">
              <a:lumMod val="65000"/>
              <a:lumOff val="35000"/>
            </a:schemeClr>
          </a:solidFill>
          <a:ln>
            <a:solidFill>
              <a:schemeClr val="bg1">
                <a:lumMod val="65000"/>
                <a:lumOff val="3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 Placeholder 6"/>
          <p:cNvSpPr>
            <a:spLocks noGrp="1"/>
          </p:cNvSpPr>
          <p:nvPr>
            <p:ph type="body" sz="quarter" idx="18" hasCustomPrompt="1"/>
          </p:nvPr>
        </p:nvSpPr>
        <p:spPr>
          <a:xfrm>
            <a:off x="28956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1" name="Text Placeholder 6"/>
          <p:cNvSpPr>
            <a:spLocks noGrp="1"/>
          </p:cNvSpPr>
          <p:nvPr>
            <p:ph type="body" sz="quarter" idx="19" hasCustomPrompt="1"/>
          </p:nvPr>
        </p:nvSpPr>
        <p:spPr>
          <a:xfrm>
            <a:off x="5114925"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2" name="Text Placeholder 6"/>
          <p:cNvSpPr>
            <a:spLocks noGrp="1"/>
          </p:cNvSpPr>
          <p:nvPr>
            <p:ph type="body" sz="quarter" idx="20" hasCustomPrompt="1"/>
          </p:nvPr>
        </p:nvSpPr>
        <p:spPr>
          <a:xfrm>
            <a:off x="7315200" y="205740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3" name="Text Placeholder 6"/>
          <p:cNvSpPr>
            <a:spLocks noGrp="1"/>
          </p:cNvSpPr>
          <p:nvPr>
            <p:ph type="body" sz="quarter" idx="21" hasCustomPrompt="1"/>
          </p:nvPr>
        </p:nvSpPr>
        <p:spPr>
          <a:xfrm>
            <a:off x="9534525" y="2076450"/>
            <a:ext cx="1466850" cy="809897"/>
          </a:xfrm>
          <a:prstGeom prst="rect">
            <a:avLst/>
          </a:prstGeom>
        </p:spPr>
        <p:txBody>
          <a:bodyPr lIns="0"/>
          <a:lstStyle>
            <a:lvl1pPr marL="0" indent="0" algn="l">
              <a:lnSpc>
                <a:spcPct val="100000"/>
              </a:lnSpc>
              <a:buNone/>
              <a:defRPr sz="1600">
                <a:latin typeface="Proxima Nova Black" panose="02000506030000020004" pitchFamily="50"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4" name="Text Placeholder 6"/>
          <p:cNvSpPr>
            <a:spLocks noGrp="1"/>
          </p:cNvSpPr>
          <p:nvPr>
            <p:ph type="body" sz="quarter" idx="12" hasCustomPrompt="1"/>
          </p:nvPr>
        </p:nvSpPr>
        <p:spPr>
          <a:xfrm>
            <a:off x="6858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5" name="Text Placeholder 6"/>
          <p:cNvSpPr>
            <a:spLocks noGrp="1"/>
          </p:cNvSpPr>
          <p:nvPr>
            <p:ph type="body" sz="quarter" idx="22" hasCustomPrompt="1"/>
          </p:nvPr>
        </p:nvSpPr>
        <p:spPr>
          <a:xfrm>
            <a:off x="28956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6" name="Text Placeholder 6"/>
          <p:cNvSpPr>
            <a:spLocks noGrp="1"/>
          </p:cNvSpPr>
          <p:nvPr>
            <p:ph type="body" sz="quarter" idx="23" hasCustomPrompt="1"/>
          </p:nvPr>
        </p:nvSpPr>
        <p:spPr>
          <a:xfrm>
            <a:off x="511492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7" name="Text Placeholder 6"/>
          <p:cNvSpPr>
            <a:spLocks noGrp="1"/>
          </p:cNvSpPr>
          <p:nvPr>
            <p:ph type="body" sz="quarter" idx="24" hasCustomPrompt="1"/>
          </p:nvPr>
        </p:nvSpPr>
        <p:spPr>
          <a:xfrm>
            <a:off x="7315200" y="3076575"/>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8" name="Text Placeholder 6"/>
          <p:cNvSpPr>
            <a:spLocks noGrp="1"/>
          </p:cNvSpPr>
          <p:nvPr>
            <p:ph type="body" sz="quarter" idx="25" hasCustomPrompt="1"/>
          </p:nvPr>
        </p:nvSpPr>
        <p:spPr>
          <a:xfrm>
            <a:off x="9515475" y="3076574"/>
            <a:ext cx="1981200" cy="2276475"/>
          </a:xfrm>
          <a:prstGeom prst="rect">
            <a:avLst/>
          </a:prstGeom>
        </p:spPr>
        <p:txBody>
          <a:bodyPr lIns="0"/>
          <a:lstStyle>
            <a:lvl1pPr marL="0" indent="0">
              <a:lnSpc>
                <a:spcPct val="100000"/>
              </a:lnSpc>
              <a:buNone/>
              <a:defRPr sz="14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a:t>
            </a:r>
          </a:p>
        </p:txBody>
      </p:sp>
      <p:sp>
        <p:nvSpPr>
          <p:cNvPr id="39" name="TextBox 38"/>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9862825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PHOTO-RIGHT-DARK">
    <p:spTree>
      <p:nvGrpSpPr>
        <p:cNvPr id="1" name=""/>
        <p:cNvGrpSpPr/>
        <p:nvPr/>
      </p:nvGrpSpPr>
      <p:grpSpPr>
        <a:xfrm>
          <a:off x="0" y="0"/>
          <a:ext cx="0" cy="0"/>
          <a:chOff x="0" y="0"/>
          <a:chExt cx="0" cy="0"/>
        </a:xfrm>
      </p:grpSpPr>
      <p:sp>
        <p:nvSpPr>
          <p:cNvPr id="21" name="Title 1"/>
          <p:cNvSpPr>
            <a:spLocks noGrp="1"/>
          </p:cNvSpPr>
          <p:nvPr>
            <p:ph type="title" hasCustomPrompt="1"/>
          </p:nvPr>
        </p:nvSpPr>
        <p:spPr>
          <a:xfrm>
            <a:off x="685800" y="685801"/>
            <a:ext cx="10820400" cy="685800"/>
          </a:xfrm>
          <a:prstGeom prst="rect">
            <a:avLst/>
          </a:prstGeom>
        </p:spPr>
        <p:txBody>
          <a:bodyPr lIns="0"/>
          <a:lstStyle>
            <a:lvl1pPr>
              <a:defRPr baseline="0">
                <a:latin typeface="Proxima Nova Black" panose="02000506030000020004" pitchFamily="50" charset="0"/>
              </a:defRPr>
            </a:lvl1pPr>
          </a:lstStyle>
          <a:p>
            <a:r>
              <a:rPr lang="en-US" dirty="0"/>
              <a:t>TITLE TO BE CAPITALIZED</a:t>
            </a:r>
          </a:p>
        </p:txBody>
      </p:sp>
      <p:sp>
        <p:nvSpPr>
          <p:cNvPr id="19" name="Text Placeholder 6"/>
          <p:cNvSpPr>
            <a:spLocks noGrp="1"/>
          </p:cNvSpPr>
          <p:nvPr>
            <p:ph type="body" sz="quarter" idx="10" hasCustomPrompt="1"/>
          </p:nvPr>
        </p:nvSpPr>
        <p:spPr>
          <a:xfrm>
            <a:off x="685800" y="2057400"/>
            <a:ext cx="5295900" cy="3429000"/>
          </a:xfrm>
          <a:prstGeom prst="rect">
            <a:avLst/>
          </a:prstGeom>
        </p:spPr>
        <p:txBody>
          <a:bodyPr lIns="0"/>
          <a:lstStyle>
            <a:lvl1pPr marL="0" indent="0">
              <a:lnSpc>
                <a:spcPct val="100000"/>
              </a:lnSpc>
              <a:buNone/>
              <a:defRPr sz="2000">
                <a:latin typeface="Open Sans" panose="020B0606030504020204" pitchFamily="34" charset="0"/>
                <a:ea typeface="Open Sans" panose="020B0606030504020204" pitchFamily="34" charset="0"/>
                <a:cs typeface="Open Sans" panose="020B0606030504020204" pitchFamily="34" charset="0"/>
              </a:defRPr>
            </a:lvl1pPr>
            <a:lvl2pPr marL="457200" indent="0">
              <a:buNone/>
              <a:defRPr sz="1800">
                <a:latin typeface="Open Sans" panose="020B0606030504020204" pitchFamily="34" charset="0"/>
                <a:ea typeface="Open Sans" panose="020B0606030504020204" pitchFamily="34" charset="0"/>
                <a:cs typeface="Open Sans" panose="020B0606030504020204" pitchFamily="34" charset="0"/>
              </a:defRPr>
            </a:lvl2pPr>
            <a:lvl3pPr marL="914400" indent="0">
              <a:buNone/>
              <a:defRPr sz="1600">
                <a:latin typeface="Open Sans" panose="020B0606030504020204" pitchFamily="34" charset="0"/>
                <a:ea typeface="Open Sans" panose="020B0606030504020204" pitchFamily="34" charset="0"/>
                <a:cs typeface="Open Sans" panose="020B0606030504020204" pitchFamily="34" charset="0"/>
              </a:defRPr>
            </a:lvl3pPr>
            <a:lvl4pPr marL="1371600" indent="0">
              <a:buNone/>
              <a:defRPr sz="1400">
                <a:latin typeface="Open Sans" panose="020B0606030504020204" pitchFamily="34" charset="0"/>
                <a:ea typeface="Open Sans" panose="020B0606030504020204" pitchFamily="34" charset="0"/>
                <a:cs typeface="Open Sans" panose="020B0606030504020204" pitchFamily="34" charset="0"/>
              </a:defRPr>
            </a:lvl4pPr>
            <a:lvl5pPr marL="1828800" indent="0">
              <a:buNone/>
              <a:defRPr sz="1200">
                <a:latin typeface="Open Sans" panose="020B0606030504020204" pitchFamily="34" charset="0"/>
                <a:ea typeface="Open Sans" panose="020B0606030504020204" pitchFamily="34" charset="0"/>
                <a:cs typeface="Open Sans" panose="020B0606030504020204" pitchFamily="34" charset="0"/>
              </a:defRPr>
            </a:lvl5pPr>
          </a:lstStyle>
          <a:p>
            <a:pPr lvl="0"/>
            <a:r>
              <a:rPr lang="en-US" dirty="0"/>
              <a:t>Click to edit the text </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3" name="Picture Placeholder 2"/>
          <p:cNvSpPr>
            <a:spLocks noGrp="1"/>
          </p:cNvSpPr>
          <p:nvPr>
            <p:ph type="pic" sz="quarter" idx="11"/>
          </p:nvPr>
        </p:nvSpPr>
        <p:spPr>
          <a:xfrm>
            <a:off x="6219825" y="2057400"/>
            <a:ext cx="5286375" cy="3429000"/>
          </a:xfrm>
          <a:prstGeom prst="rect">
            <a:avLst/>
          </a:prstGeom>
        </p:spPr>
        <p:txBody>
          <a:bodyPr/>
          <a:lstStyle/>
          <a:p>
            <a:r>
              <a:rPr lang="en-US"/>
              <a:t>Click icon to add picture</a:t>
            </a:r>
          </a:p>
        </p:txBody>
      </p:sp>
      <p:sp>
        <p:nvSpPr>
          <p:cNvPr id="22" name="TextBox 21"/>
          <p:cNvSpPr txBox="1"/>
          <p:nvPr userDrawn="1"/>
        </p:nvSpPr>
        <p:spPr>
          <a:xfrm>
            <a:off x="9486900" y="236808"/>
            <a:ext cx="2121626" cy="261610"/>
          </a:xfrm>
          <a:prstGeom prst="rect">
            <a:avLst/>
          </a:prstGeom>
          <a:noFill/>
        </p:spPr>
        <p:txBody>
          <a:bodyPr wrap="square" rtlCol="0">
            <a:spAutoFit/>
          </a:bodyPr>
          <a:lstStyle/>
          <a:p>
            <a:pPr algn="r"/>
            <a:r>
              <a:rPr lang="en-US" sz="1100" dirty="0">
                <a:latin typeface="Open Sans" panose="020B0606030504020204" pitchFamily="34" charset="0"/>
                <a:ea typeface="Open Sans" panose="020B0606030504020204" pitchFamily="34" charset="0"/>
                <a:cs typeface="Open Sans" panose="020B0606030504020204" pitchFamily="34" charset="0"/>
              </a:rPr>
              <a:t>SoftServe Confidential</a:t>
            </a:r>
          </a:p>
        </p:txBody>
      </p:sp>
    </p:spTree>
    <p:extLst>
      <p:ext uri="{BB962C8B-B14F-4D97-AF65-F5344CB8AC3E}">
        <p14:creationId xmlns:p14="http://schemas.microsoft.com/office/powerpoint/2010/main" val="353376795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emf"/><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13" Type="http://schemas.openxmlformats.org/officeDocument/2006/relationships/slideLayout" Target="../slideLayouts/slideLayout28.xml"/><Relationship Id="rId18" Type="http://schemas.openxmlformats.org/officeDocument/2006/relationships/slideLayout" Target="../slideLayouts/slideLayout33.xml"/><Relationship Id="rId3" Type="http://schemas.openxmlformats.org/officeDocument/2006/relationships/slideLayout" Target="../slideLayouts/slideLayout18.xml"/><Relationship Id="rId21" Type="http://schemas.openxmlformats.org/officeDocument/2006/relationships/image" Target="../media/image3.emf"/><Relationship Id="rId7" Type="http://schemas.openxmlformats.org/officeDocument/2006/relationships/slideLayout" Target="../slideLayouts/slideLayout22.xml"/><Relationship Id="rId12" Type="http://schemas.openxmlformats.org/officeDocument/2006/relationships/slideLayout" Target="../slideLayouts/slideLayout27.xml"/><Relationship Id="rId17" Type="http://schemas.openxmlformats.org/officeDocument/2006/relationships/slideLayout" Target="../slideLayouts/slideLayout32.xml"/><Relationship Id="rId2" Type="http://schemas.openxmlformats.org/officeDocument/2006/relationships/slideLayout" Target="../slideLayouts/slideLayout17.xml"/><Relationship Id="rId16" Type="http://schemas.openxmlformats.org/officeDocument/2006/relationships/slideLayout" Target="../slideLayouts/slideLayout31.xml"/><Relationship Id="rId20" Type="http://schemas.openxmlformats.org/officeDocument/2006/relationships/theme" Target="../theme/theme2.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5" Type="http://schemas.openxmlformats.org/officeDocument/2006/relationships/slideLayout" Target="../slideLayouts/slideLayout30.xml"/><Relationship Id="rId10" Type="http://schemas.openxmlformats.org/officeDocument/2006/relationships/slideLayout" Target="../slideLayouts/slideLayout25.xml"/><Relationship Id="rId19" Type="http://schemas.openxmlformats.org/officeDocument/2006/relationships/slideLayout" Target="../slideLayouts/slideLayout34.xml"/><Relationship Id="rId4" Type="http://schemas.openxmlformats.org/officeDocument/2006/relationships/slideLayout" Target="../slideLayouts/slideLayout19.xml"/><Relationship Id="rId9" Type="http://schemas.openxmlformats.org/officeDocument/2006/relationships/slideLayout" Target="../slideLayouts/slideLayout24.xml"/><Relationship Id="rId14"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Picture 8"/>
          <p:cNvPicPr>
            <a:picLocks noChangeAspect="1"/>
          </p:cNvPicPr>
          <p:nvPr userDrawn="1"/>
        </p:nvPicPr>
        <p:blipFill>
          <a:blip r:embed="rId17"/>
          <a:stretch>
            <a:fillRect/>
          </a:stretch>
        </p:blipFill>
        <p:spPr>
          <a:xfrm>
            <a:off x="9959145" y="5906728"/>
            <a:ext cx="1547055" cy="265471"/>
          </a:xfrm>
          <a:prstGeom prst="rect">
            <a:avLst/>
          </a:prstGeom>
        </p:spPr>
      </p:pic>
    </p:spTree>
    <p:extLst>
      <p:ext uri="{BB962C8B-B14F-4D97-AF65-F5344CB8AC3E}">
        <p14:creationId xmlns:p14="http://schemas.microsoft.com/office/powerpoint/2010/main" val="1934738578"/>
      </p:ext>
    </p:extLst>
  </p:cSld>
  <p:clrMap bg1="dk1" tx1="lt1" bg2="dk2" tx2="lt2" accent1="accent1" accent2="accent2" accent3="accent3" accent4="accent4" accent5="accent5" accent6="accent6" hlink="hlink" folHlink="folHlink"/>
  <p:sldLayoutIdLst>
    <p:sldLayoutId id="2147483649" r:id="rId1"/>
    <p:sldLayoutId id="2147483674" r:id="rId2"/>
    <p:sldLayoutId id="2147483652" r:id="rId3"/>
    <p:sldLayoutId id="2147483654" r:id="rId4"/>
    <p:sldLayoutId id="2147483657" r:id="rId5"/>
    <p:sldLayoutId id="2147483661" r:id="rId6"/>
    <p:sldLayoutId id="2147483663" r:id="rId7"/>
    <p:sldLayoutId id="2147483665" r:id="rId8"/>
    <p:sldLayoutId id="2147483667" r:id="rId9"/>
    <p:sldLayoutId id="2147483670" r:id="rId10"/>
    <p:sldLayoutId id="2147483669" r:id="rId11"/>
    <p:sldLayoutId id="2147483671" r:id="rId12"/>
    <p:sldLayoutId id="2147483672" r:id="rId13"/>
    <p:sldLayoutId id="2147483673" r:id="rId14"/>
    <p:sldLayoutId id="2147483690"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orient="horz" pos="2160" userDrawn="1">
          <p15:clr>
            <a:srgbClr val="F26B43"/>
          </p15:clr>
        </p15:guide>
        <p15:guide id="2" pos="3840" userDrawn="1">
          <p15:clr>
            <a:srgbClr val="F26B43"/>
          </p15:clr>
        </p15:guide>
        <p15:guide id="3" pos="432" userDrawn="1">
          <p15:clr>
            <a:srgbClr val="F26B43"/>
          </p15:clr>
        </p15:guide>
        <p15:guide id="4" pos="7248" userDrawn="1">
          <p15:clr>
            <a:srgbClr val="F26B43"/>
          </p15:clr>
        </p15:guide>
        <p15:guide id="5" orient="horz" pos="432" userDrawn="1">
          <p15:clr>
            <a:srgbClr val="F26B43"/>
          </p15:clr>
        </p15:guide>
        <p15:guide id="6" orient="horz" pos="864" userDrawn="1">
          <p15:clr>
            <a:srgbClr val="F26B43"/>
          </p15:clr>
        </p15:guide>
        <p15:guide id="7" orient="horz" pos="3456" userDrawn="1">
          <p15:clr>
            <a:srgbClr val="F26B43"/>
          </p15:clr>
        </p15:guide>
        <p15:guide id="8" orient="horz" pos="3888" userDrawn="1">
          <p15:clr>
            <a:srgbClr val="F26B43"/>
          </p15:clr>
        </p15:guide>
        <p15:guide id="9" pos="1680" userDrawn="1">
          <p15:clr>
            <a:srgbClr val="F26B43"/>
          </p15:clr>
        </p15:guide>
        <p15:guide id="10" pos="1824" userDrawn="1">
          <p15:clr>
            <a:srgbClr val="F26B43"/>
          </p15:clr>
        </p15:guide>
        <p15:guide id="11" pos="2616" userDrawn="1">
          <p15:clr>
            <a:srgbClr val="F26B43"/>
          </p15:clr>
        </p15:guide>
        <p15:guide id="12" pos="3072" userDrawn="1">
          <p15:clr>
            <a:srgbClr val="F26B43"/>
          </p15:clr>
        </p15:guide>
        <p15:guide id="13" pos="2760" userDrawn="1">
          <p15:clr>
            <a:srgbClr val="F26B43"/>
          </p15:clr>
        </p15:guide>
        <p15:guide id="14" pos="3216" userDrawn="1">
          <p15:clr>
            <a:srgbClr val="F26B43"/>
          </p15:clr>
        </p15:guide>
        <p15:guide id="15" pos="4464" userDrawn="1">
          <p15:clr>
            <a:srgbClr val="F26B43"/>
          </p15:clr>
        </p15:guide>
        <p15:guide id="16" pos="4608" userDrawn="1">
          <p15:clr>
            <a:srgbClr val="F26B43"/>
          </p15:clr>
        </p15:guide>
        <p15:guide id="17" pos="4920" userDrawn="1">
          <p15:clr>
            <a:srgbClr val="F26B43"/>
          </p15:clr>
        </p15:guide>
        <p15:guide id="18" pos="5064" userDrawn="1">
          <p15:clr>
            <a:srgbClr val="F26B43"/>
          </p15:clr>
        </p15:guide>
        <p15:guide id="19" pos="5856" userDrawn="1">
          <p15:clr>
            <a:srgbClr val="F26B43"/>
          </p15:clr>
        </p15:guide>
        <p15:guide id="20" pos="6000" userDrawn="1">
          <p15:clr>
            <a:srgbClr val="F26B43"/>
          </p15:clr>
        </p15:guide>
        <p15:guide id="21" orient="horz" pos="1296" userDrawn="1">
          <p15:clr>
            <a:srgbClr val="F26B43"/>
          </p15:clr>
        </p15:guide>
        <p15:guide id="22" orient="horz" pos="1728" userDrawn="1">
          <p15:clr>
            <a:srgbClr val="F26B43"/>
          </p15:clr>
        </p15:guide>
        <p15:guide id="23" pos="3768" userDrawn="1">
          <p15:clr>
            <a:srgbClr val="F26B43"/>
          </p15:clr>
        </p15:guide>
        <p15:guide id="24" pos="3912" userDrawn="1">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pic>
        <p:nvPicPr>
          <p:cNvPr id="7" name="Picture 6"/>
          <p:cNvPicPr>
            <a:picLocks noChangeAspect="1"/>
          </p:cNvPicPr>
          <p:nvPr userDrawn="1"/>
        </p:nvPicPr>
        <p:blipFill>
          <a:blip r:embed="rId21"/>
          <a:stretch>
            <a:fillRect/>
          </a:stretch>
        </p:blipFill>
        <p:spPr>
          <a:xfrm>
            <a:off x="9959145" y="5906728"/>
            <a:ext cx="1547053" cy="265471"/>
          </a:xfrm>
          <a:prstGeom prst="rect">
            <a:avLst/>
          </a:prstGeom>
        </p:spPr>
      </p:pic>
    </p:spTree>
    <p:extLst>
      <p:ext uri="{BB962C8B-B14F-4D97-AF65-F5344CB8AC3E}">
        <p14:creationId xmlns:p14="http://schemas.microsoft.com/office/powerpoint/2010/main" val="232137113"/>
      </p:ext>
    </p:extLst>
  </p:cSld>
  <p:clrMap bg1="lt1" tx1="dk1" bg2="lt2" tx2="dk2" accent1="accent1" accent2="accent2" accent3="accent3" accent4="accent4" accent5="accent5" accent6="accent6" hlink="hlink" folHlink="folHlink"/>
  <p:sldLayoutIdLst>
    <p:sldLayoutId id="2147483675" r:id="rId1"/>
    <p:sldLayoutId id="2147483676" r:id="rId2"/>
    <p:sldLayoutId id="2147483677" r:id="rId3"/>
    <p:sldLayoutId id="2147483678" r:id="rId4"/>
    <p:sldLayoutId id="2147483679" r:id="rId5"/>
    <p:sldLayoutId id="2147483680" r:id="rId6"/>
    <p:sldLayoutId id="2147483664" r:id="rId7"/>
    <p:sldLayoutId id="2147483666" r:id="rId8"/>
    <p:sldLayoutId id="2147483683" r:id="rId9"/>
    <p:sldLayoutId id="2147483684" r:id="rId10"/>
    <p:sldLayoutId id="2147483685" r:id="rId11"/>
    <p:sldLayoutId id="2147483686" r:id="rId12"/>
    <p:sldLayoutId id="2147483687" r:id="rId13"/>
    <p:sldLayoutId id="2147483688" r:id="rId14"/>
    <p:sldLayoutId id="2147483692" r:id="rId15"/>
    <p:sldLayoutId id="2147483693" r:id="rId16"/>
    <p:sldLayoutId id="2147483695" r:id="rId17"/>
    <p:sldLayoutId id="2147483696" r:id="rId18"/>
    <p:sldLayoutId id="2147483697" r:id="rId19"/>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4.xml"/></Relationships>
</file>

<file path=ppt/slides/_rels/slide12.xml.rels><?xml version="1.0" encoding="UTF-8" standalone="yes"?>
<Relationships xmlns="http://schemas.openxmlformats.org/package/2006/relationships"><Relationship Id="rId3" Type="http://schemas.openxmlformats.org/officeDocument/2006/relationships/hyperlink" Target="https://www.programiz.com/python-programming/methods/string" TargetMode="External"/><Relationship Id="rId2" Type="http://schemas.openxmlformats.org/officeDocument/2006/relationships/notesSlide" Target="../notesSlides/notesSlide9.xml"/><Relationship Id="rId1" Type="http://schemas.openxmlformats.org/officeDocument/2006/relationships/slideLayout" Target="../slideLayouts/slideLayout3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4.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2.xml"/><Relationship Id="rId1" Type="http://schemas.openxmlformats.org/officeDocument/2006/relationships/slideLayout" Target="../slideLayouts/slideLayout3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3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9500" dirty="0" smtClean="0"/>
              <a:t>DATA TYPES</a:t>
            </a:r>
            <a:br>
              <a:rPr lang="en-US" sz="9500" dirty="0" smtClean="0"/>
            </a:br>
            <a:r>
              <a:rPr lang="en-US" sz="9500" dirty="0" smtClean="0"/>
              <a:t>IN</a:t>
            </a:r>
            <a:br>
              <a:rPr lang="en-US" sz="9500" dirty="0" smtClean="0"/>
            </a:br>
            <a:r>
              <a:rPr lang="en-US" sz="9500" dirty="0" smtClean="0"/>
              <a:t>PYTHON </a:t>
            </a:r>
            <a:endParaRPr lang="en-US" sz="9500" dirty="0"/>
          </a:p>
        </p:txBody>
      </p:sp>
      <p:sp>
        <p:nvSpPr>
          <p:cNvPr id="3" name="Text Placeholder 2"/>
          <p:cNvSpPr>
            <a:spLocks noGrp="1"/>
          </p:cNvSpPr>
          <p:nvPr>
            <p:ph type="body" sz="quarter" idx="10"/>
          </p:nvPr>
        </p:nvSpPr>
        <p:spPr>
          <a:xfrm>
            <a:off x="685800" y="5915025"/>
            <a:ext cx="3467100" cy="295275"/>
          </a:xfrm>
        </p:spPr>
        <p:txBody>
          <a:bodyPr/>
          <a:lstStyle/>
          <a:p>
            <a:r>
              <a:rPr lang="en-US" dirty="0" smtClean="0"/>
              <a:t>by Liubov Koliasa</a:t>
            </a:r>
            <a:endParaRPr lang="en-US" dirty="0"/>
          </a:p>
        </p:txBody>
      </p:sp>
    </p:spTree>
    <p:extLst>
      <p:ext uri="{BB962C8B-B14F-4D97-AF65-F5344CB8AC3E}">
        <p14:creationId xmlns:p14="http://schemas.microsoft.com/office/powerpoint/2010/main" val="15527564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t>Python String </a:t>
            </a:r>
            <a:r>
              <a:rPr lang="en-US" dirty="0" smtClean="0"/>
              <a:t>Formatting (new style)</a:t>
            </a:r>
            <a:endParaRPr lang="uk-UA" dirty="0"/>
          </a:p>
        </p:txBody>
      </p:sp>
      <p:sp>
        <p:nvSpPr>
          <p:cNvPr id="7" name="Rectangle 6"/>
          <p:cNvSpPr/>
          <p:nvPr/>
        </p:nvSpPr>
        <p:spPr>
          <a:xfrm>
            <a:off x="4547172" y="921111"/>
            <a:ext cx="7381301" cy="2308324"/>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t># default(implicit) </a:t>
            </a:r>
            <a:r>
              <a:rPr lang="en-US" dirty="0" smtClean="0"/>
              <a:t>order</a:t>
            </a:r>
          </a:p>
          <a:p>
            <a:r>
              <a:rPr lang="en-US" dirty="0" err="1" smtClean="0"/>
              <a:t>default_order</a:t>
            </a:r>
            <a:r>
              <a:rPr lang="en-US" dirty="0" smtClean="0"/>
              <a:t> </a:t>
            </a:r>
            <a:r>
              <a:rPr lang="en-US" dirty="0"/>
              <a:t>= "{}, {} and {}".format('</a:t>
            </a:r>
            <a:r>
              <a:rPr lang="en-US" dirty="0" err="1"/>
              <a:t>John','Bill','Sean</a:t>
            </a:r>
            <a:r>
              <a:rPr lang="en-US" dirty="0"/>
              <a:t>')</a:t>
            </a:r>
          </a:p>
          <a:p>
            <a:endParaRPr lang="en-US" dirty="0"/>
          </a:p>
          <a:p>
            <a:r>
              <a:rPr lang="en-US" dirty="0"/>
              <a:t># order using positional </a:t>
            </a:r>
            <a:r>
              <a:rPr lang="en-US" dirty="0" smtClean="0"/>
              <a:t>argument</a:t>
            </a:r>
          </a:p>
          <a:p>
            <a:r>
              <a:rPr lang="en-US" dirty="0" err="1" smtClean="0"/>
              <a:t>positional_order</a:t>
            </a:r>
            <a:r>
              <a:rPr lang="en-US" dirty="0" smtClean="0"/>
              <a:t> </a:t>
            </a:r>
            <a:r>
              <a:rPr lang="en-US" dirty="0"/>
              <a:t>= "{1}, {0} and {2}".format('</a:t>
            </a:r>
            <a:r>
              <a:rPr lang="en-US" dirty="0" err="1"/>
              <a:t>John','Bill','Sean</a:t>
            </a:r>
            <a:r>
              <a:rPr lang="en-US" dirty="0"/>
              <a:t>')</a:t>
            </a:r>
          </a:p>
          <a:p>
            <a:endParaRPr lang="en-US" dirty="0"/>
          </a:p>
          <a:p>
            <a:r>
              <a:rPr lang="en-US" dirty="0"/>
              <a:t># order using keyword argument</a:t>
            </a:r>
          </a:p>
          <a:p>
            <a:r>
              <a:rPr lang="en-US" dirty="0" err="1"/>
              <a:t>keyword_order</a:t>
            </a:r>
            <a:r>
              <a:rPr lang="en-US" dirty="0"/>
              <a:t> = "{s}, {b} </a:t>
            </a:r>
            <a:r>
              <a:rPr lang="en-US" dirty="0" smtClean="0"/>
              <a:t>and {j</a:t>
            </a:r>
            <a:r>
              <a:rPr lang="en-US" dirty="0"/>
              <a:t>}".format(j='</a:t>
            </a:r>
            <a:r>
              <a:rPr lang="en-US" dirty="0" err="1"/>
              <a:t>John',b</a:t>
            </a:r>
            <a:r>
              <a:rPr lang="en-US" dirty="0"/>
              <a:t>='</a:t>
            </a:r>
            <a:r>
              <a:rPr lang="en-US" dirty="0" err="1"/>
              <a:t>Bill',s</a:t>
            </a:r>
            <a:r>
              <a:rPr lang="en-US" dirty="0"/>
              <a:t>='Sean</a:t>
            </a:r>
            <a:r>
              <a:rPr lang="en-US" dirty="0" smtClean="0"/>
              <a:t>')</a:t>
            </a:r>
            <a:endParaRPr lang="en-US" dirty="0"/>
          </a:p>
        </p:txBody>
      </p:sp>
      <p:sp>
        <p:nvSpPr>
          <p:cNvPr id="8" name="Rectangle 7"/>
          <p:cNvSpPr/>
          <p:nvPr/>
        </p:nvSpPr>
        <p:spPr>
          <a:xfrm>
            <a:off x="4547170" y="3339795"/>
            <a:ext cx="7381301" cy="3139321"/>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t>&gt;&gt;&gt; # formatting integers</a:t>
            </a:r>
          </a:p>
          <a:p>
            <a:r>
              <a:rPr lang="en-US" dirty="0"/>
              <a:t>&gt;&gt;&gt; "Binary representation of {0} is {0:b}".format(12)</a:t>
            </a:r>
          </a:p>
          <a:p>
            <a:r>
              <a:rPr lang="en-US" dirty="0"/>
              <a:t>'Binary representation of 12 is 1100'</a:t>
            </a:r>
          </a:p>
          <a:p>
            <a:endParaRPr lang="en-US" dirty="0"/>
          </a:p>
          <a:p>
            <a:r>
              <a:rPr lang="en-US" dirty="0"/>
              <a:t>&gt;&gt;&gt; # formatting floats</a:t>
            </a:r>
          </a:p>
          <a:p>
            <a:r>
              <a:rPr lang="en-US" dirty="0"/>
              <a:t>&gt;&gt;&gt; "Exponent representation: {0:e}".format(1566.345)</a:t>
            </a:r>
          </a:p>
          <a:p>
            <a:r>
              <a:rPr lang="en-US" dirty="0"/>
              <a:t>'Exponent representation: 1.566345e+03'</a:t>
            </a:r>
          </a:p>
          <a:p>
            <a:endParaRPr lang="en-US" dirty="0"/>
          </a:p>
          <a:p>
            <a:r>
              <a:rPr lang="en-US" dirty="0" smtClean="0"/>
              <a:t>&gt;&gt;&gt; # round off</a:t>
            </a:r>
          </a:p>
          <a:p>
            <a:r>
              <a:rPr lang="en-US" dirty="0" smtClean="0"/>
              <a:t>&gt;&gt;&gt; "One third is: {0:.3f}".format(1/3)</a:t>
            </a:r>
          </a:p>
          <a:p>
            <a:r>
              <a:rPr lang="en-US" dirty="0" smtClean="0"/>
              <a:t>'One third is: 0.333'</a:t>
            </a:r>
            <a:endParaRPr lang="uk-UA" dirty="0"/>
          </a:p>
        </p:txBody>
      </p:sp>
      <p:sp>
        <p:nvSpPr>
          <p:cNvPr id="6" name="Text Placeholder 5"/>
          <p:cNvSpPr>
            <a:spLocks noGrp="1"/>
          </p:cNvSpPr>
          <p:nvPr>
            <p:ph type="body" sz="quarter" idx="10"/>
          </p:nvPr>
        </p:nvSpPr>
        <p:spPr>
          <a:xfrm>
            <a:off x="416560" y="1047236"/>
            <a:ext cx="3824933" cy="4912889"/>
          </a:xfrm>
        </p:spPr>
        <p:txBody>
          <a:bodyPr>
            <a:normAutofit/>
          </a:bodyPr>
          <a:lstStyle/>
          <a:p>
            <a:r>
              <a:rPr lang="en-US" dirty="0"/>
              <a:t>The </a:t>
            </a:r>
            <a:r>
              <a:rPr lang="en-US" b="1" dirty="0"/>
              <a:t>format() </a:t>
            </a:r>
            <a:r>
              <a:rPr lang="en-US" dirty="0"/>
              <a:t>method that is available with the string.</a:t>
            </a:r>
          </a:p>
          <a:p>
            <a:endParaRPr lang="uk-UA" dirty="0"/>
          </a:p>
        </p:txBody>
      </p:sp>
    </p:spTree>
    <p:extLst>
      <p:ext uri="{BB962C8B-B14F-4D97-AF65-F5344CB8AC3E}">
        <p14:creationId xmlns:p14="http://schemas.microsoft.com/office/powerpoint/2010/main" val="297065799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16561" y="1233488"/>
            <a:ext cx="6061357" cy="4550367"/>
          </a:xfrm>
        </p:spPr>
        <p:txBody>
          <a:bodyPr>
            <a:normAutofit/>
          </a:bodyPr>
          <a:lstStyle/>
          <a:p>
            <a:r>
              <a:rPr lang="en-US" dirty="0"/>
              <a:t>We can access individual characters using indexing and a range of characters using slicing. </a:t>
            </a:r>
            <a:endParaRPr lang="uk-UA" dirty="0" smtClean="0"/>
          </a:p>
          <a:p>
            <a:r>
              <a:rPr lang="en-US" dirty="0" smtClean="0"/>
              <a:t>Index </a:t>
            </a:r>
            <a:r>
              <a:rPr lang="en-US" dirty="0"/>
              <a:t>starts from 0. </a:t>
            </a:r>
            <a:endParaRPr lang="uk-UA" dirty="0" smtClean="0"/>
          </a:p>
          <a:p>
            <a:r>
              <a:rPr lang="en-US" dirty="0" smtClean="0"/>
              <a:t>Trying </a:t>
            </a:r>
            <a:r>
              <a:rPr lang="en-US" dirty="0"/>
              <a:t>to access a character out of index range will raise an </a:t>
            </a:r>
            <a:r>
              <a:rPr lang="en-US" dirty="0" err="1"/>
              <a:t>IndexError</a:t>
            </a:r>
            <a:r>
              <a:rPr lang="en-US" dirty="0" smtClean="0"/>
              <a:t>.</a:t>
            </a:r>
            <a:endParaRPr lang="uk-UA" dirty="0" smtClean="0"/>
          </a:p>
          <a:p>
            <a:r>
              <a:rPr lang="en-US" dirty="0" smtClean="0"/>
              <a:t>The </a:t>
            </a:r>
            <a:r>
              <a:rPr lang="en-US" dirty="0"/>
              <a:t>index must be an integer. </a:t>
            </a:r>
            <a:endParaRPr lang="uk-UA" dirty="0" smtClean="0"/>
          </a:p>
          <a:p>
            <a:r>
              <a:rPr lang="en-US" dirty="0" smtClean="0"/>
              <a:t>We </a:t>
            </a:r>
            <a:r>
              <a:rPr lang="en-US" dirty="0"/>
              <a:t>can't use float or other types, this will result into </a:t>
            </a:r>
            <a:r>
              <a:rPr lang="en-US" dirty="0" err="1"/>
              <a:t>TypeError</a:t>
            </a:r>
            <a:r>
              <a:rPr lang="en-US" dirty="0"/>
              <a:t>.</a:t>
            </a:r>
          </a:p>
          <a:p>
            <a:r>
              <a:rPr lang="en-US" dirty="0" smtClean="0"/>
              <a:t>Python </a:t>
            </a:r>
            <a:r>
              <a:rPr lang="en-US" dirty="0"/>
              <a:t>allows negative indexing for its sequences.</a:t>
            </a:r>
            <a:endParaRPr lang="uk-UA" dirty="0"/>
          </a:p>
        </p:txBody>
      </p:sp>
      <p:sp>
        <p:nvSpPr>
          <p:cNvPr id="3" name="Title 2"/>
          <p:cNvSpPr>
            <a:spLocks noGrp="1"/>
          </p:cNvSpPr>
          <p:nvPr>
            <p:ph type="title"/>
          </p:nvPr>
        </p:nvSpPr>
        <p:spPr/>
        <p:txBody>
          <a:bodyPr/>
          <a:lstStyle/>
          <a:p>
            <a:r>
              <a:rPr lang="en-US" dirty="0"/>
              <a:t>How to access characters in a string?</a:t>
            </a:r>
            <a:endParaRPr lang="uk-UA" dirty="0"/>
          </a:p>
        </p:txBody>
      </p:sp>
      <p:sp>
        <p:nvSpPr>
          <p:cNvPr id="4" name="Rectangle 3"/>
          <p:cNvSpPr/>
          <p:nvPr/>
        </p:nvSpPr>
        <p:spPr>
          <a:xfrm>
            <a:off x="7529974" y="1233488"/>
            <a:ext cx="3892626" cy="3970318"/>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t>str = '</a:t>
            </a:r>
            <a:r>
              <a:rPr lang="en-US" dirty="0" err="1"/>
              <a:t>programiz</a:t>
            </a:r>
            <a:r>
              <a:rPr lang="en-US" dirty="0"/>
              <a:t>'</a:t>
            </a:r>
          </a:p>
          <a:p>
            <a:r>
              <a:rPr lang="en-US" dirty="0"/>
              <a:t>print('str = ', str)</a:t>
            </a:r>
          </a:p>
          <a:p>
            <a:endParaRPr lang="en-US" dirty="0"/>
          </a:p>
          <a:p>
            <a:r>
              <a:rPr lang="en-US" dirty="0"/>
              <a:t>#first character</a:t>
            </a:r>
          </a:p>
          <a:p>
            <a:r>
              <a:rPr lang="en-US" dirty="0"/>
              <a:t>print('</a:t>
            </a:r>
            <a:r>
              <a:rPr lang="en-US" dirty="0" err="1"/>
              <a:t>str</a:t>
            </a:r>
            <a:r>
              <a:rPr lang="en-US" dirty="0"/>
              <a:t>[0] = ', </a:t>
            </a:r>
            <a:r>
              <a:rPr lang="en-US" dirty="0" err="1"/>
              <a:t>str</a:t>
            </a:r>
            <a:r>
              <a:rPr lang="en-US" dirty="0"/>
              <a:t>[0])</a:t>
            </a:r>
          </a:p>
          <a:p>
            <a:endParaRPr lang="en-US" dirty="0"/>
          </a:p>
          <a:p>
            <a:r>
              <a:rPr lang="en-US" dirty="0"/>
              <a:t>#last character</a:t>
            </a:r>
          </a:p>
          <a:p>
            <a:r>
              <a:rPr lang="en-US" dirty="0"/>
              <a:t>print('str[-1] = ', str[-1])</a:t>
            </a:r>
          </a:p>
          <a:p>
            <a:endParaRPr lang="en-US" dirty="0"/>
          </a:p>
          <a:p>
            <a:r>
              <a:rPr lang="en-US" dirty="0"/>
              <a:t>#slicing 2nd to 5th character</a:t>
            </a:r>
          </a:p>
          <a:p>
            <a:r>
              <a:rPr lang="en-US" dirty="0"/>
              <a:t>print('</a:t>
            </a:r>
            <a:r>
              <a:rPr lang="en-US" dirty="0" err="1"/>
              <a:t>str</a:t>
            </a:r>
            <a:r>
              <a:rPr lang="en-US" dirty="0"/>
              <a:t>[1:5] = ', </a:t>
            </a:r>
            <a:r>
              <a:rPr lang="en-US" dirty="0" err="1"/>
              <a:t>str</a:t>
            </a:r>
            <a:r>
              <a:rPr lang="en-US" dirty="0"/>
              <a:t>[1:5])</a:t>
            </a:r>
          </a:p>
          <a:p>
            <a:endParaRPr lang="en-US" dirty="0"/>
          </a:p>
          <a:p>
            <a:r>
              <a:rPr lang="en-US" dirty="0"/>
              <a:t>#slicing 6th to 2nd last character</a:t>
            </a:r>
          </a:p>
          <a:p>
            <a:r>
              <a:rPr lang="en-US" dirty="0"/>
              <a:t>print('</a:t>
            </a:r>
            <a:r>
              <a:rPr lang="en-US" dirty="0" err="1"/>
              <a:t>str</a:t>
            </a:r>
            <a:r>
              <a:rPr lang="en-US" dirty="0"/>
              <a:t>[5:-2] = ', </a:t>
            </a:r>
            <a:r>
              <a:rPr lang="en-US" dirty="0" err="1"/>
              <a:t>str</a:t>
            </a:r>
            <a:r>
              <a:rPr lang="en-US" dirty="0"/>
              <a:t>[5:-2])</a:t>
            </a:r>
            <a:endParaRPr lang="uk-UA" dirty="0"/>
          </a:p>
        </p:txBody>
      </p:sp>
      <p:pic>
        <p:nvPicPr>
          <p:cNvPr id="5" name="Picture 4"/>
          <p:cNvPicPr>
            <a:picLocks noChangeAspect="1"/>
          </p:cNvPicPr>
          <p:nvPr/>
        </p:nvPicPr>
        <p:blipFill>
          <a:blip r:embed="rId2"/>
          <a:stretch>
            <a:fillRect/>
          </a:stretch>
        </p:blipFill>
        <p:spPr>
          <a:xfrm>
            <a:off x="7390023" y="5217117"/>
            <a:ext cx="3581400" cy="1133475"/>
          </a:xfrm>
          <a:prstGeom prst="rect">
            <a:avLst/>
          </a:prstGeom>
        </p:spPr>
      </p:pic>
    </p:spTree>
    <p:extLst>
      <p:ext uri="{BB962C8B-B14F-4D97-AF65-F5344CB8AC3E}">
        <p14:creationId xmlns:p14="http://schemas.microsoft.com/office/powerpoint/2010/main" val="79132860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416561" y="1079654"/>
            <a:ext cx="5510514" cy="4869454"/>
          </a:xfrm>
        </p:spPr>
        <p:txBody>
          <a:bodyPr>
            <a:normAutofit fontScale="92500" lnSpcReduction="10000"/>
          </a:bodyPr>
          <a:lstStyle/>
          <a:p>
            <a:pPr marL="342900" indent="-342900">
              <a:buFont typeface="Arial" panose="020B0604020202020204" pitchFamily="34" charset="0"/>
              <a:buChar char="•"/>
            </a:pPr>
            <a:r>
              <a:rPr lang="en-US" dirty="0"/>
              <a:t>Some of the commonly used methods are </a:t>
            </a:r>
            <a:endParaRPr lang="en-US" dirty="0" smtClean="0"/>
          </a:p>
          <a:p>
            <a:pPr marL="1028650" lvl="1" indent="-342900">
              <a:buFont typeface="Arial" panose="020B0604020202020204" pitchFamily="34" charset="0"/>
              <a:buChar char="•"/>
            </a:pPr>
            <a:r>
              <a:rPr lang="en-US" b="1" dirty="0" smtClean="0"/>
              <a:t>lower()</a:t>
            </a:r>
          </a:p>
          <a:p>
            <a:pPr marL="1028650" lvl="1" indent="-342900">
              <a:buFont typeface="Arial" panose="020B0604020202020204" pitchFamily="34" charset="0"/>
              <a:buChar char="•"/>
            </a:pPr>
            <a:r>
              <a:rPr lang="en-US" b="1" dirty="0" smtClean="0"/>
              <a:t>upper()</a:t>
            </a:r>
          </a:p>
          <a:p>
            <a:pPr marL="1028650" lvl="1" indent="-342900">
              <a:buFont typeface="Arial" panose="020B0604020202020204" pitchFamily="34" charset="0"/>
              <a:buChar char="•"/>
            </a:pPr>
            <a:r>
              <a:rPr lang="en-US" b="1" dirty="0" smtClean="0"/>
              <a:t>join()</a:t>
            </a:r>
          </a:p>
          <a:p>
            <a:pPr marL="1028650" lvl="1" indent="-342900">
              <a:buFont typeface="Arial" panose="020B0604020202020204" pitchFamily="34" charset="0"/>
              <a:buChar char="•"/>
            </a:pPr>
            <a:r>
              <a:rPr lang="en-US" b="1" dirty="0" smtClean="0"/>
              <a:t>split()</a:t>
            </a:r>
          </a:p>
          <a:p>
            <a:pPr marL="1028650" lvl="1" indent="-342900">
              <a:buFont typeface="Arial" panose="020B0604020202020204" pitchFamily="34" charset="0"/>
              <a:buChar char="•"/>
            </a:pPr>
            <a:r>
              <a:rPr lang="en-US" b="1" dirty="0" smtClean="0"/>
              <a:t>find()</a:t>
            </a:r>
          </a:p>
          <a:p>
            <a:pPr marL="1028650" lvl="1" indent="-342900">
              <a:buFont typeface="Arial" panose="020B0604020202020204" pitchFamily="34" charset="0"/>
              <a:buChar char="•"/>
            </a:pPr>
            <a:r>
              <a:rPr lang="en-US" b="1" dirty="0" smtClean="0"/>
              <a:t>replace</a:t>
            </a:r>
            <a:r>
              <a:rPr lang="en-US" b="1" dirty="0"/>
              <a:t>() </a:t>
            </a:r>
            <a:endParaRPr lang="en-US" b="1" dirty="0" smtClean="0"/>
          </a:p>
          <a:p>
            <a:pPr lvl="1" indent="0">
              <a:buNone/>
            </a:pPr>
            <a:endParaRPr lang="en-US" b="1" dirty="0" smtClean="0"/>
          </a:p>
          <a:p>
            <a:pPr marL="342900" indent="-342900">
              <a:buFont typeface="Arial" panose="020B0604020202020204" pitchFamily="34" charset="0"/>
              <a:buChar char="•"/>
            </a:pPr>
            <a:r>
              <a:rPr lang="en-US" dirty="0" smtClean="0"/>
              <a:t>Here </a:t>
            </a:r>
            <a:r>
              <a:rPr lang="en-US" dirty="0"/>
              <a:t>is a complete list of all the built-in methods to work with strings in </a:t>
            </a:r>
            <a:r>
              <a:rPr lang="en-US" dirty="0" smtClean="0"/>
              <a:t>Python</a:t>
            </a:r>
            <a:r>
              <a:rPr lang="uk-UA" dirty="0" smtClean="0"/>
              <a:t> </a:t>
            </a:r>
            <a:r>
              <a:rPr lang="en-US" dirty="0" smtClean="0"/>
              <a:t>: </a:t>
            </a:r>
            <a:r>
              <a:rPr lang="en-US" dirty="0" smtClean="0">
                <a:hlinkClick r:id="rId3"/>
              </a:rPr>
              <a:t>https</a:t>
            </a:r>
            <a:r>
              <a:rPr lang="en-US" dirty="0">
                <a:hlinkClick r:id="rId3"/>
              </a:rPr>
              <a:t>://</a:t>
            </a:r>
            <a:r>
              <a:rPr lang="en-US" dirty="0" smtClean="0">
                <a:hlinkClick r:id="rId3"/>
              </a:rPr>
              <a:t>www.programiz.com/python-programming/methods/string</a:t>
            </a:r>
            <a:endParaRPr lang="en-US" dirty="0" smtClean="0"/>
          </a:p>
          <a:p>
            <a:pPr marL="342900" indent="-342900">
              <a:buFont typeface="Arial" panose="020B0604020202020204" pitchFamily="34" charset="0"/>
              <a:buChar char="•"/>
            </a:pPr>
            <a:endParaRPr lang="uk-UA" dirty="0" smtClean="0"/>
          </a:p>
          <a:p>
            <a:pPr marL="342900" indent="-342900">
              <a:buFont typeface="Arial" panose="020B0604020202020204" pitchFamily="34" charset="0"/>
              <a:buChar char="•"/>
            </a:pPr>
            <a:r>
              <a:rPr lang="en-US" sz="2400" dirty="0"/>
              <a:t>The </a:t>
            </a:r>
            <a:r>
              <a:rPr lang="en-US" sz="2400" b="1" dirty="0" err="1"/>
              <a:t>dir</a:t>
            </a:r>
            <a:r>
              <a:rPr lang="en-US" sz="2400" b="1" dirty="0"/>
              <a:t>() </a:t>
            </a:r>
            <a:r>
              <a:rPr lang="en-US" sz="2400" dirty="0"/>
              <a:t>method tries to return a list of valid attributes of the object.</a:t>
            </a:r>
            <a:endParaRPr lang="uk-UA" sz="2400" dirty="0"/>
          </a:p>
          <a:p>
            <a:endParaRPr lang="uk-UA" dirty="0"/>
          </a:p>
        </p:txBody>
      </p:sp>
      <p:sp>
        <p:nvSpPr>
          <p:cNvPr id="3" name="Title 2"/>
          <p:cNvSpPr>
            <a:spLocks noGrp="1"/>
          </p:cNvSpPr>
          <p:nvPr>
            <p:ph type="title"/>
          </p:nvPr>
        </p:nvSpPr>
        <p:spPr/>
        <p:txBody>
          <a:bodyPr/>
          <a:lstStyle/>
          <a:p>
            <a:r>
              <a:rPr lang="en-US" dirty="0"/>
              <a:t>Common Python String Methods</a:t>
            </a:r>
            <a:endParaRPr lang="uk-UA" dirty="0"/>
          </a:p>
        </p:txBody>
      </p:sp>
      <p:sp>
        <p:nvSpPr>
          <p:cNvPr id="4" name="Rectangle 3"/>
          <p:cNvSpPr/>
          <p:nvPr/>
        </p:nvSpPr>
        <p:spPr>
          <a:xfrm>
            <a:off x="6169446" y="1079653"/>
            <a:ext cx="5759029" cy="5078313"/>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smtClean="0"/>
              <a:t>&gt;&gt;&gt;"</a:t>
            </a:r>
            <a:r>
              <a:rPr lang="en-US" dirty="0" err="1"/>
              <a:t>PrOgRaMiZ</a:t>
            </a:r>
            <a:r>
              <a:rPr lang="en-US" dirty="0"/>
              <a:t>".lower()</a:t>
            </a:r>
          </a:p>
          <a:p>
            <a:r>
              <a:rPr lang="en-US" dirty="0" smtClean="0"/>
              <a:t>'</a:t>
            </a:r>
            <a:r>
              <a:rPr lang="en-US" dirty="0" err="1" smtClean="0"/>
              <a:t>programiz</a:t>
            </a:r>
            <a:r>
              <a:rPr lang="en-US" dirty="0" smtClean="0"/>
              <a:t>‘</a:t>
            </a:r>
          </a:p>
          <a:p>
            <a:endParaRPr lang="en-US" dirty="0"/>
          </a:p>
          <a:p>
            <a:r>
              <a:rPr lang="en-US" dirty="0"/>
              <a:t>&gt;&gt;&gt; "</a:t>
            </a:r>
            <a:r>
              <a:rPr lang="en-US" dirty="0" err="1"/>
              <a:t>PrOgRaMiZ</a:t>
            </a:r>
            <a:r>
              <a:rPr lang="en-US" dirty="0"/>
              <a:t>".upper()</a:t>
            </a:r>
          </a:p>
          <a:p>
            <a:r>
              <a:rPr lang="en-US" dirty="0" smtClean="0"/>
              <a:t>'PROGRAMIZ‘</a:t>
            </a:r>
          </a:p>
          <a:p>
            <a:endParaRPr lang="en-US" dirty="0"/>
          </a:p>
          <a:p>
            <a:r>
              <a:rPr lang="en-US" dirty="0"/>
              <a:t>&gt;&gt;&gt; "This will split all words into a </a:t>
            </a:r>
            <a:r>
              <a:rPr lang="en-US" dirty="0" err="1"/>
              <a:t>list".split</a:t>
            </a:r>
            <a:r>
              <a:rPr lang="en-US" dirty="0"/>
              <a:t>()</a:t>
            </a:r>
          </a:p>
          <a:p>
            <a:r>
              <a:rPr lang="en-US" dirty="0"/>
              <a:t>['This', 'will', 'split', 'all', 'words', 'into', 'a', 'list</a:t>
            </a:r>
            <a:r>
              <a:rPr lang="en-US" dirty="0" smtClean="0"/>
              <a:t>']</a:t>
            </a:r>
          </a:p>
          <a:p>
            <a:endParaRPr lang="en-US" dirty="0"/>
          </a:p>
          <a:p>
            <a:r>
              <a:rPr lang="en-US" dirty="0"/>
              <a:t>&gt;&gt;&gt; ' '.join(['This', 'will', 'join', 'all', 'words', 'into', 'a', 'string'])</a:t>
            </a:r>
          </a:p>
          <a:p>
            <a:r>
              <a:rPr lang="en-US" dirty="0"/>
              <a:t>'This will join all words into a </a:t>
            </a:r>
            <a:r>
              <a:rPr lang="en-US" dirty="0" smtClean="0"/>
              <a:t>string‘</a:t>
            </a:r>
          </a:p>
          <a:p>
            <a:endParaRPr lang="en-US" dirty="0"/>
          </a:p>
          <a:p>
            <a:r>
              <a:rPr lang="en-US" dirty="0"/>
              <a:t>&gt;&gt;&gt; 'Happy New </a:t>
            </a:r>
            <a:r>
              <a:rPr lang="en-US" dirty="0" err="1"/>
              <a:t>Year'.find</a:t>
            </a:r>
            <a:r>
              <a:rPr lang="en-US" dirty="0"/>
              <a:t>('</a:t>
            </a:r>
            <a:r>
              <a:rPr lang="en-US" dirty="0" err="1"/>
              <a:t>ew</a:t>
            </a:r>
            <a:r>
              <a:rPr lang="en-US" dirty="0"/>
              <a:t>')</a:t>
            </a:r>
          </a:p>
          <a:p>
            <a:r>
              <a:rPr lang="en-US" dirty="0" smtClean="0"/>
              <a:t>7</a:t>
            </a:r>
          </a:p>
          <a:p>
            <a:endParaRPr lang="en-US" dirty="0"/>
          </a:p>
          <a:p>
            <a:r>
              <a:rPr lang="en-US" dirty="0"/>
              <a:t>&gt;&gt;&gt; 'Happy New </a:t>
            </a:r>
            <a:r>
              <a:rPr lang="en-US" dirty="0" err="1"/>
              <a:t>Year'.replace</a:t>
            </a:r>
            <a:r>
              <a:rPr lang="en-US" dirty="0"/>
              <a:t>('</a:t>
            </a:r>
            <a:r>
              <a:rPr lang="en-US" dirty="0" err="1"/>
              <a:t>Happy','Brilliant</a:t>
            </a:r>
            <a:r>
              <a:rPr lang="en-US" dirty="0"/>
              <a:t>')</a:t>
            </a:r>
          </a:p>
          <a:p>
            <a:r>
              <a:rPr lang="en-US" dirty="0"/>
              <a:t>'Brilliant New Year'</a:t>
            </a:r>
            <a:endParaRPr lang="uk-UA" dirty="0"/>
          </a:p>
        </p:txBody>
      </p:sp>
    </p:spTree>
    <p:extLst>
      <p:ext uri="{BB962C8B-B14F-4D97-AF65-F5344CB8AC3E}">
        <p14:creationId xmlns:p14="http://schemas.microsoft.com/office/powerpoint/2010/main" val="110091597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238678148"/>
              </p:ext>
            </p:extLst>
          </p:nvPr>
        </p:nvGraphicFramePr>
        <p:xfrm>
          <a:off x="181666" y="191960"/>
          <a:ext cx="5941209" cy="5400040"/>
        </p:xfrm>
        <a:graphic>
          <a:graphicData uri="http://schemas.openxmlformats.org/drawingml/2006/table">
            <a:tbl>
              <a:tblPr firstRow="1" bandRow="1">
                <a:tableStyleId>{93296810-A885-4BE3-A3E7-6D5BEEA58F35}</a:tableStyleId>
              </a:tblPr>
              <a:tblGrid>
                <a:gridCol w="1092708">
                  <a:extLst>
                    <a:ext uri="{9D8B030D-6E8A-4147-A177-3AD203B41FA5}">
                      <a16:colId xmlns:a16="http://schemas.microsoft.com/office/drawing/2014/main" val="20000"/>
                    </a:ext>
                  </a:extLst>
                </a:gridCol>
                <a:gridCol w="1843850">
                  <a:extLst>
                    <a:ext uri="{9D8B030D-6E8A-4147-A177-3AD203B41FA5}">
                      <a16:colId xmlns:a16="http://schemas.microsoft.com/office/drawing/2014/main" val="20001"/>
                    </a:ext>
                  </a:extLst>
                </a:gridCol>
                <a:gridCol w="1351280">
                  <a:extLst>
                    <a:ext uri="{9D8B030D-6E8A-4147-A177-3AD203B41FA5}">
                      <a16:colId xmlns:a16="http://schemas.microsoft.com/office/drawing/2014/main" val="20002"/>
                    </a:ext>
                  </a:extLst>
                </a:gridCol>
                <a:gridCol w="1653371">
                  <a:extLst>
                    <a:ext uri="{9D8B030D-6E8A-4147-A177-3AD203B41FA5}">
                      <a16:colId xmlns:a16="http://schemas.microsoft.com/office/drawing/2014/main" val="20003"/>
                    </a:ext>
                  </a:extLst>
                </a:gridCol>
              </a:tblGrid>
              <a:tr h="370840">
                <a:tc>
                  <a:txBody>
                    <a:bodyPr/>
                    <a:lstStyle/>
                    <a:p>
                      <a:pPr algn="ctr"/>
                      <a:r>
                        <a:rPr lang="en-US" dirty="0"/>
                        <a:t>Operator</a:t>
                      </a:r>
                      <a:endParaRPr lang="uk-UA" dirty="0"/>
                    </a:p>
                  </a:txBody>
                  <a:tcPr/>
                </a:tc>
                <a:tc>
                  <a:txBody>
                    <a:bodyPr/>
                    <a:lstStyle/>
                    <a:p>
                      <a:pPr algn="ctr"/>
                      <a:r>
                        <a:rPr lang="en-US" dirty="0"/>
                        <a:t>Name</a:t>
                      </a:r>
                      <a:endParaRPr lang="uk-UA" dirty="0"/>
                    </a:p>
                  </a:txBody>
                  <a:tcPr/>
                </a:tc>
                <a:tc>
                  <a:txBody>
                    <a:bodyPr/>
                    <a:lstStyle/>
                    <a:p>
                      <a:pPr algn="ctr"/>
                      <a:r>
                        <a:rPr lang="en-US" dirty="0"/>
                        <a:t>Example</a:t>
                      </a:r>
                      <a:endParaRPr lang="uk-UA" dirty="0"/>
                    </a:p>
                  </a:txBody>
                  <a:tcPr/>
                </a:tc>
                <a:tc>
                  <a:txBody>
                    <a:bodyPr/>
                    <a:lstStyle/>
                    <a:p>
                      <a:pPr algn="ctr"/>
                      <a:r>
                        <a:rPr lang="en-US" dirty="0"/>
                        <a:t>Result</a:t>
                      </a:r>
                      <a:endParaRPr lang="uk-UA" dirty="0"/>
                    </a:p>
                  </a:txBody>
                  <a:tcPr/>
                </a:tc>
                <a:extLst>
                  <a:ext uri="{0D108BD9-81ED-4DB2-BD59-A6C34878D82A}">
                    <a16:rowId xmlns:a16="http://schemas.microsoft.com/office/drawing/2014/main" val="10000"/>
                  </a:ext>
                </a:extLst>
              </a:tr>
              <a:tr h="370840">
                <a:tc>
                  <a:txBody>
                    <a:bodyPr/>
                    <a:lstStyle/>
                    <a:p>
                      <a:pPr algn="ctr"/>
                      <a:r>
                        <a:rPr lang="en-US" dirty="0"/>
                        <a:t>+</a:t>
                      </a:r>
                      <a:endParaRPr lang="uk-UA" dirty="0"/>
                    </a:p>
                  </a:txBody>
                  <a:tcPr anchor="ctr"/>
                </a:tc>
                <a:tc>
                  <a:txBody>
                    <a:bodyPr/>
                    <a:lstStyle/>
                    <a:p>
                      <a:pPr algn="ctr"/>
                      <a:r>
                        <a:rPr lang="en-US" dirty="0"/>
                        <a:t>Addition</a:t>
                      </a:r>
                      <a:endParaRPr lang="uk-UA" dirty="0"/>
                    </a:p>
                  </a:txBody>
                  <a:tcPr anchor="ctr"/>
                </a:tc>
                <a:tc>
                  <a:txBody>
                    <a:bodyPr/>
                    <a:lstStyle/>
                    <a:p>
                      <a:pPr algn="r"/>
                      <a:r>
                        <a:rPr lang="en-US" dirty="0"/>
                        <a:t>7 + 3</a:t>
                      </a:r>
                    </a:p>
                    <a:p>
                      <a:pPr algn="r"/>
                      <a:r>
                        <a:rPr lang="en-US" dirty="0"/>
                        <a:t>7.0</a:t>
                      </a:r>
                      <a:r>
                        <a:rPr lang="en-US" baseline="0" dirty="0"/>
                        <a:t> + 3</a:t>
                      </a:r>
                      <a:endParaRPr lang="uk-UA" dirty="0"/>
                    </a:p>
                  </a:txBody>
                  <a:tcPr anchor="ctr"/>
                </a:tc>
                <a:tc>
                  <a:txBody>
                    <a:bodyPr/>
                    <a:lstStyle/>
                    <a:p>
                      <a:pPr algn="l"/>
                      <a:r>
                        <a:rPr lang="en-US" dirty="0"/>
                        <a:t>10</a:t>
                      </a:r>
                    </a:p>
                    <a:p>
                      <a:pPr algn="l"/>
                      <a:r>
                        <a:rPr lang="en-US" dirty="0"/>
                        <a:t>10.0</a:t>
                      </a:r>
                      <a:endParaRPr lang="uk-UA" dirty="0"/>
                    </a:p>
                  </a:txBody>
                  <a:tcPr anchor="ctr"/>
                </a:tc>
                <a:extLst>
                  <a:ext uri="{0D108BD9-81ED-4DB2-BD59-A6C34878D82A}">
                    <a16:rowId xmlns:a16="http://schemas.microsoft.com/office/drawing/2014/main" val="10001"/>
                  </a:ext>
                </a:extLst>
              </a:tr>
              <a:tr h="370840">
                <a:tc>
                  <a:txBody>
                    <a:bodyPr/>
                    <a:lstStyle/>
                    <a:p>
                      <a:pPr algn="ctr"/>
                      <a:r>
                        <a:rPr lang="en-US" dirty="0"/>
                        <a:t>-</a:t>
                      </a:r>
                      <a:endParaRPr lang="uk-UA" dirty="0"/>
                    </a:p>
                  </a:txBody>
                  <a:tcPr anchor="ctr"/>
                </a:tc>
                <a:tc>
                  <a:txBody>
                    <a:bodyPr/>
                    <a:lstStyle/>
                    <a:p>
                      <a:pPr algn="ctr"/>
                      <a:r>
                        <a:rPr lang="en-US" dirty="0"/>
                        <a:t>Subtraction</a:t>
                      </a:r>
                      <a:endParaRPr lang="uk-UA" dirty="0"/>
                    </a:p>
                  </a:txBody>
                  <a:tcPr anchor="ctr"/>
                </a:tc>
                <a:tc>
                  <a:txBody>
                    <a:bodyPr/>
                    <a:lstStyle/>
                    <a:p>
                      <a:pPr algn="r"/>
                      <a:r>
                        <a:rPr lang="en-US" dirty="0"/>
                        <a:t>7 – 3</a:t>
                      </a:r>
                    </a:p>
                    <a:p>
                      <a:pPr algn="r"/>
                      <a:r>
                        <a:rPr lang="en-US" dirty="0"/>
                        <a:t>7.0 – 3</a:t>
                      </a:r>
                      <a:endParaRPr lang="uk-UA" dirty="0"/>
                    </a:p>
                  </a:txBody>
                  <a:tcPr anchor="ctr"/>
                </a:tc>
                <a:tc>
                  <a:txBody>
                    <a:bodyPr/>
                    <a:lstStyle/>
                    <a:p>
                      <a:pPr algn="l"/>
                      <a:r>
                        <a:rPr lang="en-US" dirty="0"/>
                        <a:t>4</a:t>
                      </a:r>
                    </a:p>
                    <a:p>
                      <a:pPr algn="l"/>
                      <a:r>
                        <a:rPr lang="en-US" dirty="0"/>
                        <a:t>4.0</a:t>
                      </a:r>
                      <a:endParaRPr lang="uk-UA" dirty="0"/>
                    </a:p>
                  </a:txBody>
                  <a:tcPr anchor="ctr"/>
                </a:tc>
                <a:extLst>
                  <a:ext uri="{0D108BD9-81ED-4DB2-BD59-A6C34878D82A}">
                    <a16:rowId xmlns:a16="http://schemas.microsoft.com/office/drawing/2014/main" val="10002"/>
                  </a:ext>
                </a:extLst>
              </a:tr>
              <a:tr h="370840">
                <a:tc>
                  <a:txBody>
                    <a:bodyPr/>
                    <a:lstStyle/>
                    <a:p>
                      <a:pPr algn="ctr"/>
                      <a:r>
                        <a:rPr lang="en-US" dirty="0"/>
                        <a:t>*</a:t>
                      </a:r>
                      <a:endParaRPr lang="uk-UA" dirty="0"/>
                    </a:p>
                  </a:txBody>
                  <a:tcPr anchor="ctr"/>
                </a:tc>
                <a:tc>
                  <a:txBody>
                    <a:bodyPr/>
                    <a:lstStyle/>
                    <a:p>
                      <a:pPr algn="ctr"/>
                      <a:r>
                        <a:rPr lang="en-US" dirty="0"/>
                        <a:t>Multiplication</a:t>
                      </a:r>
                      <a:endParaRPr lang="uk-UA" dirty="0"/>
                    </a:p>
                  </a:txBody>
                  <a:tcPr anchor="ctr"/>
                </a:tc>
                <a:tc>
                  <a:txBody>
                    <a:bodyPr/>
                    <a:lstStyle/>
                    <a:p>
                      <a:pPr algn="r"/>
                      <a:r>
                        <a:rPr lang="en-US" dirty="0"/>
                        <a:t>7 * 3</a:t>
                      </a:r>
                    </a:p>
                    <a:p>
                      <a:pPr algn="r"/>
                      <a:r>
                        <a:rPr lang="en-US" dirty="0"/>
                        <a:t>7.0 * 3</a:t>
                      </a:r>
                      <a:endParaRPr lang="uk-UA" b="1" dirty="0"/>
                    </a:p>
                  </a:txBody>
                  <a:tcPr anchor="ctr"/>
                </a:tc>
                <a:tc>
                  <a:txBody>
                    <a:bodyPr/>
                    <a:lstStyle/>
                    <a:p>
                      <a:pPr algn="l"/>
                      <a:r>
                        <a:rPr lang="en-US" dirty="0"/>
                        <a:t>21</a:t>
                      </a:r>
                    </a:p>
                    <a:p>
                      <a:pPr algn="l"/>
                      <a:r>
                        <a:rPr lang="en-US" dirty="0"/>
                        <a:t>21.0</a:t>
                      </a:r>
                      <a:endParaRPr lang="uk-UA" dirty="0"/>
                    </a:p>
                  </a:txBody>
                  <a:tcPr anchor="ctr"/>
                </a:tc>
                <a:extLst>
                  <a:ext uri="{0D108BD9-81ED-4DB2-BD59-A6C34878D82A}">
                    <a16:rowId xmlns:a16="http://schemas.microsoft.com/office/drawing/2014/main" val="10003"/>
                  </a:ext>
                </a:extLst>
              </a:tr>
              <a:tr h="370840">
                <a:tc>
                  <a:txBody>
                    <a:bodyPr/>
                    <a:lstStyle/>
                    <a:p>
                      <a:pPr algn="ctr"/>
                      <a:r>
                        <a:rPr lang="en-US" dirty="0"/>
                        <a:t>/</a:t>
                      </a:r>
                      <a:endParaRPr lang="uk-UA" dirty="0"/>
                    </a:p>
                  </a:txBody>
                  <a:tcPr anchor="ctr"/>
                </a:tc>
                <a:tc>
                  <a:txBody>
                    <a:bodyPr/>
                    <a:lstStyle/>
                    <a:p>
                      <a:pPr algn="ctr"/>
                      <a:r>
                        <a:rPr lang="en-US" dirty="0"/>
                        <a:t>Division</a:t>
                      </a:r>
                      <a:endParaRPr lang="uk-UA" dirty="0"/>
                    </a:p>
                  </a:txBody>
                  <a:tcPr anchor="ctr"/>
                </a:tc>
                <a:tc>
                  <a:txBody>
                    <a:bodyPr/>
                    <a:lstStyle/>
                    <a:p>
                      <a:pPr algn="r"/>
                      <a:r>
                        <a:rPr lang="en-US" dirty="0"/>
                        <a:t>7</a:t>
                      </a:r>
                      <a:r>
                        <a:rPr lang="en-US" baseline="0" dirty="0"/>
                        <a:t> / 3</a:t>
                      </a:r>
                    </a:p>
                    <a:p>
                      <a:pPr algn="r"/>
                      <a:r>
                        <a:rPr lang="en-US" baseline="0" dirty="0"/>
                        <a:t>7.0 / 3</a:t>
                      </a:r>
                      <a:endParaRPr lang="uk-UA" dirty="0"/>
                    </a:p>
                  </a:txBody>
                  <a:tcPr anchor="ctr"/>
                </a:tc>
                <a:tc>
                  <a:txBody>
                    <a:bodyPr/>
                    <a:lstStyle/>
                    <a:p>
                      <a:pPr algn="l"/>
                      <a:r>
                        <a:rPr lang="en-US" dirty="0"/>
                        <a:t>2</a:t>
                      </a:r>
                    </a:p>
                    <a:p>
                      <a:pPr algn="l"/>
                      <a:r>
                        <a:rPr lang="en-US" dirty="0" smtClean="0"/>
                        <a:t>2.3333333333</a:t>
                      </a:r>
                      <a:endParaRPr lang="uk-UA" dirty="0"/>
                    </a:p>
                  </a:txBody>
                  <a:tcPr anchor="ctr"/>
                </a:tc>
                <a:extLst>
                  <a:ext uri="{0D108BD9-81ED-4DB2-BD59-A6C34878D82A}">
                    <a16:rowId xmlns:a16="http://schemas.microsoft.com/office/drawing/2014/main" val="10004"/>
                  </a:ext>
                </a:extLst>
              </a:tr>
              <a:tr h="370840">
                <a:tc>
                  <a:txBody>
                    <a:bodyPr/>
                    <a:lstStyle/>
                    <a:p>
                      <a:pPr algn="ctr"/>
                      <a:r>
                        <a:rPr lang="en-US" dirty="0"/>
                        <a:t>//</a:t>
                      </a:r>
                      <a:endParaRPr lang="uk-UA" dirty="0"/>
                    </a:p>
                  </a:txBody>
                  <a:tcPr anchor="ctr"/>
                </a:tc>
                <a:tc>
                  <a:txBody>
                    <a:bodyPr/>
                    <a:lstStyle/>
                    <a:p>
                      <a:pPr algn="ctr"/>
                      <a:r>
                        <a:rPr lang="en-US" sz="1800" kern="1200" dirty="0">
                          <a:effectLst/>
                        </a:rPr>
                        <a:t>Integer Division</a:t>
                      </a:r>
                      <a:endParaRPr lang="uk-UA" dirty="0"/>
                    </a:p>
                  </a:txBody>
                  <a:tcPr anchor="ctr"/>
                </a:tc>
                <a:tc>
                  <a:txBody>
                    <a:bodyPr/>
                    <a:lstStyle/>
                    <a:p>
                      <a:pPr algn="r"/>
                      <a:r>
                        <a:rPr lang="en-US" dirty="0"/>
                        <a:t>7</a:t>
                      </a:r>
                      <a:r>
                        <a:rPr lang="en-US" baseline="0" dirty="0"/>
                        <a:t> // 3</a:t>
                      </a:r>
                    </a:p>
                    <a:p>
                      <a:pPr algn="r"/>
                      <a:r>
                        <a:rPr lang="en-US" baseline="0" dirty="0"/>
                        <a:t>7.0 // 3</a:t>
                      </a:r>
                      <a:endParaRPr lang="uk-UA" dirty="0"/>
                    </a:p>
                  </a:txBody>
                  <a:tcPr anchor="ctr"/>
                </a:tc>
                <a:tc>
                  <a:txBody>
                    <a:bodyPr/>
                    <a:lstStyle/>
                    <a:p>
                      <a:pPr algn="l"/>
                      <a:r>
                        <a:rPr lang="en-US" dirty="0" smtClean="0"/>
                        <a:t>2</a:t>
                      </a:r>
                      <a:endParaRPr lang="en-US" dirty="0"/>
                    </a:p>
                    <a:p>
                      <a:pPr algn="l"/>
                      <a:r>
                        <a:rPr lang="en-US" dirty="0" smtClean="0"/>
                        <a:t>2.0</a:t>
                      </a:r>
                      <a:endParaRPr lang="uk-UA" dirty="0"/>
                    </a:p>
                  </a:txBody>
                  <a:tcPr anchor="ctr"/>
                </a:tc>
                <a:extLst>
                  <a:ext uri="{0D108BD9-81ED-4DB2-BD59-A6C34878D82A}">
                    <a16:rowId xmlns:a16="http://schemas.microsoft.com/office/drawing/2014/main" val="10005"/>
                  </a:ext>
                </a:extLst>
              </a:tr>
              <a:tr h="370840">
                <a:tc>
                  <a:txBody>
                    <a:bodyPr/>
                    <a:lstStyle/>
                    <a:p>
                      <a:pPr algn="ctr"/>
                      <a:r>
                        <a:rPr lang="en-US" dirty="0"/>
                        <a:t>%</a:t>
                      </a:r>
                      <a:endParaRPr lang="uk-UA" dirty="0"/>
                    </a:p>
                  </a:txBody>
                  <a:tcPr anchor="ctr"/>
                </a:tc>
                <a:tc>
                  <a:txBody>
                    <a:bodyPr/>
                    <a:lstStyle/>
                    <a:p>
                      <a:pPr algn="ctr"/>
                      <a:r>
                        <a:rPr lang="en-US" dirty="0"/>
                        <a:t>Modulus</a:t>
                      </a:r>
                      <a:endParaRPr lang="uk-UA" dirty="0"/>
                    </a:p>
                  </a:txBody>
                  <a:tcPr anchor="ctr"/>
                </a:tc>
                <a:tc>
                  <a:txBody>
                    <a:bodyPr/>
                    <a:lstStyle/>
                    <a:p>
                      <a:pPr algn="r"/>
                      <a:r>
                        <a:rPr lang="en-US" baseline="0" dirty="0"/>
                        <a:t>7 % 3</a:t>
                      </a:r>
                    </a:p>
                    <a:p>
                      <a:pPr algn="r"/>
                      <a:r>
                        <a:rPr lang="en-US" baseline="0" dirty="0"/>
                        <a:t>7.0 % 3</a:t>
                      </a:r>
                      <a:endParaRPr lang="uk-UA" dirty="0"/>
                    </a:p>
                  </a:txBody>
                  <a:tcPr anchor="ctr"/>
                </a:tc>
                <a:tc>
                  <a:txBody>
                    <a:bodyPr/>
                    <a:lstStyle/>
                    <a:p>
                      <a:pPr algn="l"/>
                      <a:r>
                        <a:rPr lang="uk-UA" dirty="0"/>
                        <a:t>1</a:t>
                      </a:r>
                    </a:p>
                    <a:p>
                      <a:pPr algn="l"/>
                      <a:r>
                        <a:rPr lang="uk-UA" dirty="0"/>
                        <a:t>1.0</a:t>
                      </a:r>
                    </a:p>
                  </a:txBody>
                  <a:tcPr anchor="ctr"/>
                </a:tc>
                <a:extLst>
                  <a:ext uri="{0D108BD9-81ED-4DB2-BD59-A6C34878D82A}">
                    <a16:rowId xmlns:a16="http://schemas.microsoft.com/office/drawing/2014/main" val="10006"/>
                  </a:ext>
                </a:extLst>
              </a:tr>
              <a:tr h="370840">
                <a:tc>
                  <a:txBody>
                    <a:bodyPr/>
                    <a:lstStyle/>
                    <a:p>
                      <a:pPr algn="ctr"/>
                      <a:r>
                        <a:rPr lang="en-US" dirty="0"/>
                        <a:t>**</a:t>
                      </a:r>
                      <a:endParaRPr lang="uk-UA" dirty="0"/>
                    </a:p>
                  </a:txBody>
                  <a:tcPr anchor="ctr"/>
                </a:tc>
                <a:tc>
                  <a:txBody>
                    <a:bodyPr/>
                    <a:lstStyle/>
                    <a:p>
                      <a:pPr algn="ctr"/>
                      <a:r>
                        <a:rPr lang="en-US" dirty="0"/>
                        <a:t>Exponent</a:t>
                      </a:r>
                      <a:endParaRPr lang="uk-UA" dirty="0"/>
                    </a:p>
                  </a:txBody>
                  <a:tcPr anchor="ctr"/>
                </a:tc>
                <a:tc>
                  <a:txBody>
                    <a:bodyPr/>
                    <a:lstStyle/>
                    <a:p>
                      <a:pPr algn="r"/>
                      <a:r>
                        <a:rPr lang="en-US" baseline="0" dirty="0"/>
                        <a:t>3 ** 2</a:t>
                      </a:r>
                    </a:p>
                    <a:p>
                      <a:pPr algn="r"/>
                      <a:r>
                        <a:rPr lang="en-US" baseline="0" dirty="0"/>
                        <a:t>3.0 ** 2</a:t>
                      </a:r>
                    </a:p>
                    <a:p>
                      <a:pPr algn="r"/>
                      <a:r>
                        <a:rPr lang="uk-UA" dirty="0"/>
                        <a:t>9**0.5</a:t>
                      </a:r>
                      <a:endParaRPr lang="en-US" dirty="0"/>
                    </a:p>
                    <a:p>
                      <a:pPr algn="r"/>
                      <a:r>
                        <a:rPr lang="uk-UA" dirty="0"/>
                        <a:t>0.5 ** (-1)</a:t>
                      </a:r>
                    </a:p>
                  </a:txBody>
                  <a:tcPr anchor="ctr"/>
                </a:tc>
                <a:tc>
                  <a:txBody>
                    <a:bodyPr/>
                    <a:lstStyle/>
                    <a:p>
                      <a:pPr algn="l"/>
                      <a:r>
                        <a:rPr lang="en-US" dirty="0"/>
                        <a:t>9</a:t>
                      </a:r>
                    </a:p>
                    <a:p>
                      <a:pPr algn="l"/>
                      <a:r>
                        <a:rPr lang="en-US" dirty="0"/>
                        <a:t>9.0</a:t>
                      </a:r>
                    </a:p>
                    <a:p>
                      <a:pPr algn="l"/>
                      <a:r>
                        <a:rPr lang="en-US" dirty="0"/>
                        <a:t>3.0</a:t>
                      </a:r>
                    </a:p>
                    <a:p>
                      <a:pPr algn="l"/>
                      <a:r>
                        <a:rPr lang="en-US" dirty="0"/>
                        <a:t>2.0</a:t>
                      </a:r>
                      <a:endParaRPr lang="uk-UA" dirty="0"/>
                    </a:p>
                  </a:txBody>
                  <a:tcPr anchor="ctr"/>
                </a:tc>
                <a:extLst>
                  <a:ext uri="{0D108BD9-81ED-4DB2-BD59-A6C34878D82A}">
                    <a16:rowId xmlns:a16="http://schemas.microsoft.com/office/drawing/2014/main" val="10007"/>
                  </a:ext>
                </a:extLst>
              </a:tr>
            </a:tbl>
          </a:graphicData>
        </a:graphic>
      </p:graphicFrame>
      <p:graphicFrame>
        <p:nvGraphicFramePr>
          <p:cNvPr id="5" name="Table 4"/>
          <p:cNvGraphicFramePr>
            <a:graphicFrameLocks noGrp="1"/>
          </p:cNvGraphicFramePr>
          <p:nvPr>
            <p:extLst>
              <p:ext uri="{D42A27DB-BD31-4B8C-83A1-F6EECF244321}">
                <p14:modId xmlns:p14="http://schemas.microsoft.com/office/powerpoint/2010/main" val="3355227585"/>
              </p:ext>
            </p:extLst>
          </p:nvPr>
        </p:nvGraphicFramePr>
        <p:xfrm>
          <a:off x="6479372" y="191960"/>
          <a:ext cx="4281319" cy="2966720"/>
        </p:xfrm>
        <a:graphic>
          <a:graphicData uri="http://schemas.openxmlformats.org/drawingml/2006/table">
            <a:tbl>
              <a:tblPr firstRow="1" bandRow="1">
                <a:tableStyleId>{93296810-A885-4BE3-A3E7-6D5BEEA58F35}</a:tableStyleId>
              </a:tblPr>
              <a:tblGrid>
                <a:gridCol w="1276668">
                  <a:extLst>
                    <a:ext uri="{9D8B030D-6E8A-4147-A177-3AD203B41FA5}">
                      <a16:colId xmlns:a16="http://schemas.microsoft.com/office/drawing/2014/main" val="20000"/>
                    </a:ext>
                  </a:extLst>
                </a:gridCol>
                <a:gridCol w="1351280">
                  <a:extLst>
                    <a:ext uri="{9D8B030D-6E8A-4147-A177-3AD203B41FA5}">
                      <a16:colId xmlns:a16="http://schemas.microsoft.com/office/drawing/2014/main" val="20001"/>
                    </a:ext>
                  </a:extLst>
                </a:gridCol>
                <a:gridCol w="1653371">
                  <a:extLst>
                    <a:ext uri="{9D8B030D-6E8A-4147-A177-3AD203B41FA5}">
                      <a16:colId xmlns:a16="http://schemas.microsoft.com/office/drawing/2014/main" val="20002"/>
                    </a:ext>
                  </a:extLst>
                </a:gridCol>
              </a:tblGrid>
              <a:tr h="370840">
                <a:tc>
                  <a:txBody>
                    <a:bodyPr/>
                    <a:lstStyle/>
                    <a:p>
                      <a:pPr algn="ctr"/>
                      <a:r>
                        <a:rPr lang="en-US" dirty="0"/>
                        <a:t>Operator</a:t>
                      </a:r>
                      <a:endParaRPr lang="uk-UA" dirty="0"/>
                    </a:p>
                  </a:txBody>
                  <a:tcPr/>
                </a:tc>
                <a:tc>
                  <a:txBody>
                    <a:bodyPr/>
                    <a:lstStyle/>
                    <a:p>
                      <a:pPr algn="ctr"/>
                      <a:r>
                        <a:rPr lang="en-US" dirty="0"/>
                        <a:t>Example</a:t>
                      </a:r>
                      <a:endParaRPr lang="uk-UA" dirty="0"/>
                    </a:p>
                  </a:txBody>
                  <a:tcPr/>
                </a:tc>
                <a:tc>
                  <a:txBody>
                    <a:bodyPr/>
                    <a:lstStyle/>
                    <a:p>
                      <a:pPr algn="ctr"/>
                      <a:r>
                        <a:rPr lang="en-US" dirty="0"/>
                        <a:t>Equivalent</a:t>
                      </a:r>
                      <a:endParaRPr lang="uk-UA" dirty="0"/>
                    </a:p>
                  </a:txBody>
                  <a:tcPr/>
                </a:tc>
                <a:extLst>
                  <a:ext uri="{0D108BD9-81ED-4DB2-BD59-A6C34878D82A}">
                    <a16:rowId xmlns:a16="http://schemas.microsoft.com/office/drawing/2014/main" val="10000"/>
                  </a:ext>
                </a:extLst>
              </a:tr>
              <a:tr h="370840">
                <a:tc>
                  <a:txBody>
                    <a:bodyPr/>
                    <a:lstStyle/>
                    <a:p>
                      <a:pPr algn="ctr"/>
                      <a:r>
                        <a:rPr lang="en-US" dirty="0"/>
                        <a:t>+=</a:t>
                      </a:r>
                      <a:endParaRPr lang="uk-UA" dirty="0"/>
                    </a:p>
                  </a:txBody>
                  <a:tcPr anchor="ctr"/>
                </a:tc>
                <a:tc>
                  <a:txBody>
                    <a:bodyPr/>
                    <a:lstStyle/>
                    <a:p>
                      <a:pPr algn="ctr"/>
                      <a:r>
                        <a:rPr lang="en-US" dirty="0" err="1"/>
                        <a:t>i</a:t>
                      </a:r>
                      <a:r>
                        <a:rPr lang="en-US" dirty="0"/>
                        <a:t> += 5 </a:t>
                      </a:r>
                      <a:endParaRPr lang="uk-UA" dirty="0"/>
                    </a:p>
                  </a:txBody>
                  <a:tcPr anchor="ctr"/>
                </a:tc>
                <a:tc>
                  <a:txBody>
                    <a:bodyPr/>
                    <a:lstStyle/>
                    <a:p>
                      <a:pPr algn="ctr"/>
                      <a:r>
                        <a:rPr lang="en-US" dirty="0" err="1"/>
                        <a:t>i</a:t>
                      </a:r>
                      <a:r>
                        <a:rPr lang="en-US" dirty="0"/>
                        <a:t> = </a:t>
                      </a:r>
                      <a:r>
                        <a:rPr lang="en-US" dirty="0" err="1"/>
                        <a:t>i</a:t>
                      </a:r>
                      <a:r>
                        <a:rPr lang="en-US" dirty="0"/>
                        <a:t> + 5</a:t>
                      </a:r>
                      <a:endParaRPr lang="uk-UA" dirty="0"/>
                    </a:p>
                  </a:txBody>
                  <a:tcPr anchor="ctr"/>
                </a:tc>
                <a:extLst>
                  <a:ext uri="{0D108BD9-81ED-4DB2-BD59-A6C34878D82A}">
                    <a16:rowId xmlns:a16="http://schemas.microsoft.com/office/drawing/2014/main" val="10001"/>
                  </a:ext>
                </a:extLst>
              </a:tr>
              <a:tr h="370840">
                <a:tc>
                  <a:txBody>
                    <a:bodyPr/>
                    <a:lstStyle/>
                    <a:p>
                      <a:pPr algn="ctr"/>
                      <a:r>
                        <a:rPr lang="en-US" dirty="0"/>
                        <a:t>-=</a:t>
                      </a:r>
                      <a:endParaRPr lang="uk-UA" dirty="0"/>
                    </a:p>
                  </a:txBody>
                  <a:tcPr anchor="ctr"/>
                </a:tc>
                <a:tc>
                  <a:txBody>
                    <a:bodyPr/>
                    <a:lstStyle/>
                    <a:p>
                      <a:pPr algn="ctr"/>
                      <a:r>
                        <a:rPr lang="en-US" dirty="0" err="1"/>
                        <a:t>i</a:t>
                      </a:r>
                      <a:r>
                        <a:rPr lang="en-US" dirty="0"/>
                        <a:t> -= 5</a:t>
                      </a:r>
                      <a:endParaRPr lang="uk-UA" dirty="0"/>
                    </a:p>
                  </a:txBody>
                  <a:tcPr anchor="ctr"/>
                </a:tc>
                <a:tc>
                  <a:txBody>
                    <a:bodyPr/>
                    <a:lstStyle/>
                    <a:p>
                      <a:pPr algn="ctr"/>
                      <a:r>
                        <a:rPr lang="en-US" dirty="0" err="1"/>
                        <a:t>i</a:t>
                      </a:r>
                      <a:r>
                        <a:rPr lang="en-US" dirty="0"/>
                        <a:t> = </a:t>
                      </a:r>
                      <a:r>
                        <a:rPr lang="en-US" dirty="0" err="1"/>
                        <a:t>i</a:t>
                      </a:r>
                      <a:r>
                        <a:rPr lang="en-US" dirty="0"/>
                        <a:t> – 5</a:t>
                      </a:r>
                      <a:endParaRPr lang="uk-UA" dirty="0"/>
                    </a:p>
                  </a:txBody>
                  <a:tcPr anchor="ctr"/>
                </a:tc>
                <a:extLst>
                  <a:ext uri="{0D108BD9-81ED-4DB2-BD59-A6C34878D82A}">
                    <a16:rowId xmlns:a16="http://schemas.microsoft.com/office/drawing/2014/main" val="10002"/>
                  </a:ext>
                </a:extLst>
              </a:tr>
              <a:tr h="370840">
                <a:tc>
                  <a:txBody>
                    <a:bodyPr/>
                    <a:lstStyle/>
                    <a:p>
                      <a:pPr algn="ctr"/>
                      <a:r>
                        <a:rPr lang="en-US" dirty="0"/>
                        <a:t>*=</a:t>
                      </a:r>
                      <a:endParaRPr lang="uk-UA" dirty="0"/>
                    </a:p>
                  </a:txBody>
                  <a:tcPr anchor="ctr"/>
                </a:tc>
                <a:tc>
                  <a:txBody>
                    <a:bodyPr/>
                    <a:lstStyle/>
                    <a:p>
                      <a:pPr algn="ctr"/>
                      <a:r>
                        <a:rPr lang="en-US" dirty="0" err="1"/>
                        <a:t>i</a:t>
                      </a:r>
                      <a:r>
                        <a:rPr lang="en-US" dirty="0"/>
                        <a:t> *= 5</a:t>
                      </a:r>
                      <a:endParaRPr lang="uk-UA" b="0" dirty="0"/>
                    </a:p>
                  </a:txBody>
                  <a:tcPr anchor="ctr"/>
                </a:tc>
                <a:tc>
                  <a:txBody>
                    <a:bodyPr/>
                    <a:lstStyle/>
                    <a:p>
                      <a:pPr algn="ctr"/>
                      <a:r>
                        <a:rPr lang="en-US" dirty="0" err="1"/>
                        <a:t>i</a:t>
                      </a:r>
                      <a:r>
                        <a:rPr lang="en-US" dirty="0"/>
                        <a:t> = </a:t>
                      </a:r>
                      <a:r>
                        <a:rPr lang="en-US" dirty="0" err="1"/>
                        <a:t>i</a:t>
                      </a:r>
                      <a:r>
                        <a:rPr lang="en-US" dirty="0"/>
                        <a:t> * 5</a:t>
                      </a:r>
                      <a:endParaRPr lang="uk-UA" dirty="0"/>
                    </a:p>
                  </a:txBody>
                  <a:tcPr anchor="ctr"/>
                </a:tc>
                <a:extLst>
                  <a:ext uri="{0D108BD9-81ED-4DB2-BD59-A6C34878D82A}">
                    <a16:rowId xmlns:a16="http://schemas.microsoft.com/office/drawing/2014/main" val="10003"/>
                  </a:ext>
                </a:extLst>
              </a:tr>
              <a:tr h="370840">
                <a:tc>
                  <a:txBody>
                    <a:bodyPr/>
                    <a:lstStyle/>
                    <a:p>
                      <a:pPr algn="ctr"/>
                      <a:r>
                        <a:rPr lang="en-US" dirty="0"/>
                        <a:t>/=</a:t>
                      </a:r>
                      <a:endParaRPr lang="uk-UA" dirty="0"/>
                    </a:p>
                  </a:txBody>
                  <a:tcPr anchor="ctr"/>
                </a:tc>
                <a:tc>
                  <a:txBody>
                    <a:bodyPr/>
                    <a:lstStyle/>
                    <a:p>
                      <a:pPr algn="ctr"/>
                      <a:r>
                        <a:rPr lang="en-US" dirty="0" err="1"/>
                        <a:t>i</a:t>
                      </a:r>
                      <a:r>
                        <a:rPr lang="en-US" dirty="0"/>
                        <a:t> /= 5</a:t>
                      </a:r>
                      <a:endParaRPr lang="uk-UA" dirty="0"/>
                    </a:p>
                  </a:txBody>
                  <a:tcPr anchor="ctr"/>
                </a:tc>
                <a:tc>
                  <a:txBody>
                    <a:bodyPr/>
                    <a:lstStyle/>
                    <a:p>
                      <a:pPr algn="ctr"/>
                      <a:r>
                        <a:rPr lang="en-US" dirty="0" err="1"/>
                        <a:t>i</a:t>
                      </a:r>
                      <a:r>
                        <a:rPr lang="en-US" dirty="0"/>
                        <a:t> = </a:t>
                      </a:r>
                      <a:r>
                        <a:rPr lang="en-US" dirty="0" err="1"/>
                        <a:t>i</a:t>
                      </a:r>
                      <a:r>
                        <a:rPr lang="en-US" dirty="0"/>
                        <a:t> / 5</a:t>
                      </a:r>
                      <a:endParaRPr lang="uk-UA" dirty="0"/>
                    </a:p>
                  </a:txBody>
                  <a:tcPr anchor="ctr"/>
                </a:tc>
                <a:extLst>
                  <a:ext uri="{0D108BD9-81ED-4DB2-BD59-A6C34878D82A}">
                    <a16:rowId xmlns:a16="http://schemas.microsoft.com/office/drawing/2014/main" val="10004"/>
                  </a:ext>
                </a:extLst>
              </a:tr>
              <a:tr h="370840">
                <a:tc>
                  <a:txBody>
                    <a:bodyPr/>
                    <a:lstStyle/>
                    <a:p>
                      <a:pPr algn="ctr"/>
                      <a:r>
                        <a:rPr lang="en-US" dirty="0"/>
                        <a:t>//=</a:t>
                      </a:r>
                      <a:endParaRPr lang="uk-UA" dirty="0"/>
                    </a:p>
                  </a:txBody>
                  <a:tcPr anchor="ctr"/>
                </a:tc>
                <a:tc>
                  <a:txBody>
                    <a:bodyPr/>
                    <a:lstStyle/>
                    <a:p>
                      <a:pPr algn="ctr"/>
                      <a:r>
                        <a:rPr lang="en-US" dirty="0" err="1"/>
                        <a:t>i</a:t>
                      </a:r>
                      <a:r>
                        <a:rPr lang="en-US" dirty="0"/>
                        <a:t> //= 5</a:t>
                      </a:r>
                      <a:endParaRPr lang="uk-UA" dirty="0"/>
                    </a:p>
                  </a:txBody>
                  <a:tcPr anchor="ctr"/>
                </a:tc>
                <a:tc>
                  <a:txBody>
                    <a:bodyPr/>
                    <a:lstStyle/>
                    <a:p>
                      <a:pPr algn="ctr"/>
                      <a:r>
                        <a:rPr lang="en-US" dirty="0" err="1"/>
                        <a:t>i</a:t>
                      </a:r>
                      <a:r>
                        <a:rPr lang="en-US" dirty="0"/>
                        <a:t> = </a:t>
                      </a:r>
                      <a:r>
                        <a:rPr lang="en-US" dirty="0" err="1"/>
                        <a:t>i</a:t>
                      </a:r>
                      <a:r>
                        <a:rPr lang="en-US" dirty="0"/>
                        <a:t> // 5</a:t>
                      </a:r>
                      <a:endParaRPr lang="uk-UA" dirty="0"/>
                    </a:p>
                  </a:txBody>
                  <a:tcPr anchor="ctr"/>
                </a:tc>
                <a:extLst>
                  <a:ext uri="{0D108BD9-81ED-4DB2-BD59-A6C34878D82A}">
                    <a16:rowId xmlns:a16="http://schemas.microsoft.com/office/drawing/2014/main" val="10005"/>
                  </a:ext>
                </a:extLst>
              </a:tr>
              <a:tr h="370840">
                <a:tc>
                  <a:txBody>
                    <a:bodyPr/>
                    <a:lstStyle/>
                    <a:p>
                      <a:pPr algn="ctr"/>
                      <a:r>
                        <a:rPr lang="en-US" dirty="0"/>
                        <a:t>%=</a:t>
                      </a:r>
                      <a:endParaRPr lang="uk-UA" dirty="0"/>
                    </a:p>
                  </a:txBody>
                  <a:tcPr anchor="ctr"/>
                </a:tc>
                <a:tc>
                  <a:txBody>
                    <a:bodyPr/>
                    <a:lstStyle/>
                    <a:p>
                      <a:pPr algn="ctr"/>
                      <a:r>
                        <a:rPr lang="en-US" dirty="0" err="1"/>
                        <a:t>i</a:t>
                      </a:r>
                      <a:r>
                        <a:rPr lang="en-US" dirty="0"/>
                        <a:t> %= 5</a:t>
                      </a:r>
                      <a:endParaRPr lang="uk-UA" dirty="0"/>
                    </a:p>
                  </a:txBody>
                  <a:tcPr anchor="ctr"/>
                </a:tc>
                <a:tc>
                  <a:txBody>
                    <a:bodyPr/>
                    <a:lstStyle/>
                    <a:p>
                      <a:pPr algn="ctr"/>
                      <a:r>
                        <a:rPr lang="en-US" dirty="0" err="1"/>
                        <a:t>i</a:t>
                      </a:r>
                      <a:r>
                        <a:rPr lang="en-US" dirty="0"/>
                        <a:t> = </a:t>
                      </a:r>
                      <a:r>
                        <a:rPr lang="en-US" dirty="0" err="1"/>
                        <a:t>i</a:t>
                      </a:r>
                      <a:r>
                        <a:rPr lang="en-US" dirty="0"/>
                        <a:t> </a:t>
                      </a:r>
                      <a:r>
                        <a:rPr lang="uk-UA" dirty="0"/>
                        <a:t>%</a:t>
                      </a:r>
                      <a:r>
                        <a:rPr lang="en-US" dirty="0"/>
                        <a:t> 5</a:t>
                      </a:r>
                      <a:endParaRPr lang="uk-UA" dirty="0"/>
                    </a:p>
                  </a:txBody>
                  <a:tcPr anchor="ctr"/>
                </a:tc>
                <a:extLst>
                  <a:ext uri="{0D108BD9-81ED-4DB2-BD59-A6C34878D82A}">
                    <a16:rowId xmlns:a16="http://schemas.microsoft.com/office/drawing/2014/main" val="10006"/>
                  </a:ext>
                </a:extLst>
              </a:tr>
              <a:tr h="370840">
                <a:tc>
                  <a:txBody>
                    <a:bodyPr/>
                    <a:lstStyle/>
                    <a:p>
                      <a:pPr algn="ctr"/>
                      <a:r>
                        <a:rPr lang="en-US" dirty="0"/>
                        <a:t>**=</a:t>
                      </a:r>
                      <a:endParaRPr lang="uk-UA" dirty="0"/>
                    </a:p>
                  </a:txBody>
                  <a:tcPr anchor="ctr"/>
                </a:tc>
                <a:tc>
                  <a:txBody>
                    <a:bodyPr/>
                    <a:lstStyle/>
                    <a:p>
                      <a:pPr algn="ctr"/>
                      <a:r>
                        <a:rPr lang="en-US" dirty="0" err="1"/>
                        <a:t>i</a:t>
                      </a:r>
                      <a:r>
                        <a:rPr lang="en-US" dirty="0"/>
                        <a:t> **= 5</a:t>
                      </a:r>
                      <a:endParaRPr lang="uk-UA" dirty="0"/>
                    </a:p>
                  </a:txBody>
                  <a:tcPr anchor="ctr"/>
                </a:tc>
                <a:tc>
                  <a:txBody>
                    <a:bodyPr/>
                    <a:lstStyle/>
                    <a:p>
                      <a:pPr algn="ctr"/>
                      <a:r>
                        <a:rPr lang="en-US" dirty="0" err="1"/>
                        <a:t>i</a:t>
                      </a:r>
                      <a:r>
                        <a:rPr lang="en-US" dirty="0"/>
                        <a:t> = </a:t>
                      </a:r>
                      <a:r>
                        <a:rPr lang="en-US" dirty="0" err="1"/>
                        <a:t>i</a:t>
                      </a:r>
                      <a:r>
                        <a:rPr lang="en-US" dirty="0"/>
                        <a:t> </a:t>
                      </a:r>
                      <a:r>
                        <a:rPr lang="uk-UA" dirty="0"/>
                        <a:t>**</a:t>
                      </a:r>
                      <a:r>
                        <a:rPr lang="en-US" dirty="0"/>
                        <a:t> 5</a:t>
                      </a:r>
                      <a:endParaRPr lang="uk-UA" dirty="0"/>
                    </a:p>
                  </a:txBody>
                  <a:tcPr anchor="ct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275598640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1374315" y="1714325"/>
            <a:ext cx="7381301" cy="1200329"/>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pPr fontAlgn="base"/>
            <a:r>
              <a:rPr lang="ru-RU" b="1" dirty="0" err="1"/>
              <a:t>math.floor</a:t>
            </a:r>
            <a:r>
              <a:rPr lang="ru-RU" b="1" dirty="0"/>
              <a:t>(X)</a:t>
            </a:r>
            <a:r>
              <a:rPr lang="ru-RU" dirty="0"/>
              <a:t> - </a:t>
            </a:r>
            <a:r>
              <a:rPr lang="en-US" dirty="0"/>
              <a:t>rounding down (to a smaller number</a:t>
            </a:r>
            <a:r>
              <a:rPr lang="en-US" dirty="0" smtClean="0"/>
              <a:t>)</a:t>
            </a:r>
          </a:p>
          <a:p>
            <a:pPr fontAlgn="base"/>
            <a:r>
              <a:rPr lang="ru-RU" b="1" dirty="0" err="1" smtClean="0"/>
              <a:t>math.trunc</a:t>
            </a:r>
            <a:r>
              <a:rPr lang="ru-RU" b="1" dirty="0" smtClean="0"/>
              <a:t>(X</a:t>
            </a:r>
            <a:r>
              <a:rPr lang="ru-RU" b="1" dirty="0"/>
              <a:t>)</a:t>
            </a:r>
            <a:r>
              <a:rPr lang="ru-RU" dirty="0"/>
              <a:t> - </a:t>
            </a:r>
            <a:r>
              <a:rPr lang="en-US" dirty="0"/>
              <a:t>cuts off the fractional part X to an </a:t>
            </a:r>
            <a:r>
              <a:rPr lang="en-US" dirty="0" smtClean="0"/>
              <a:t>integer</a:t>
            </a:r>
          </a:p>
          <a:p>
            <a:pPr fontAlgn="base"/>
            <a:endParaRPr lang="en-US" dirty="0"/>
          </a:p>
          <a:p>
            <a:pPr fontAlgn="base"/>
            <a:endParaRPr lang="ru-RU" dirty="0"/>
          </a:p>
        </p:txBody>
      </p:sp>
      <p:sp>
        <p:nvSpPr>
          <p:cNvPr id="3" name="Title 2"/>
          <p:cNvSpPr>
            <a:spLocks noGrp="1"/>
          </p:cNvSpPr>
          <p:nvPr>
            <p:ph type="title"/>
          </p:nvPr>
        </p:nvSpPr>
        <p:spPr>
          <a:xfrm>
            <a:off x="416560" y="343778"/>
            <a:ext cx="11511915" cy="525970"/>
          </a:xfrm>
        </p:spPr>
        <p:txBody>
          <a:bodyPr/>
          <a:lstStyle/>
          <a:p>
            <a:r>
              <a:rPr lang="en-US" dirty="0" smtClean="0"/>
              <a:t>Some function</a:t>
            </a:r>
            <a:endParaRPr lang="uk-UA" dirty="0"/>
          </a:p>
        </p:txBody>
      </p:sp>
      <p:sp>
        <p:nvSpPr>
          <p:cNvPr id="5" name="Rectangle 4"/>
          <p:cNvSpPr/>
          <p:nvPr/>
        </p:nvSpPr>
        <p:spPr>
          <a:xfrm>
            <a:off x="1374315" y="3464171"/>
            <a:ext cx="7381301" cy="2862322"/>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pPr fontAlgn="base"/>
            <a:r>
              <a:rPr lang="en-US" b="1" dirty="0" smtClean="0"/>
              <a:t>import math</a:t>
            </a:r>
          </a:p>
          <a:p>
            <a:pPr fontAlgn="base"/>
            <a:endParaRPr lang="en-US" b="1" dirty="0"/>
          </a:p>
          <a:p>
            <a:pPr fontAlgn="base"/>
            <a:r>
              <a:rPr lang="en-US" b="1" dirty="0"/>
              <a:t>p</a:t>
            </a:r>
            <a:r>
              <a:rPr lang="en-US" b="1" dirty="0" smtClean="0"/>
              <a:t>rint(</a:t>
            </a:r>
            <a:r>
              <a:rPr lang="ru-RU" b="1" dirty="0" err="1" smtClean="0"/>
              <a:t>math.floor</a:t>
            </a:r>
            <a:r>
              <a:rPr lang="ru-RU" b="1" dirty="0" smtClean="0"/>
              <a:t>(</a:t>
            </a:r>
            <a:r>
              <a:rPr lang="en-US" b="1" dirty="0" smtClean="0"/>
              <a:t>-87.15</a:t>
            </a:r>
            <a:r>
              <a:rPr lang="ru-RU" b="1" dirty="0" smtClean="0"/>
              <a:t>)</a:t>
            </a:r>
            <a:r>
              <a:rPr lang="en-US" b="1" dirty="0" smtClean="0"/>
              <a:t>)      #    -88</a:t>
            </a:r>
          </a:p>
          <a:p>
            <a:pPr fontAlgn="base"/>
            <a:r>
              <a:rPr lang="en-US" b="1" dirty="0"/>
              <a:t>print( </a:t>
            </a:r>
            <a:r>
              <a:rPr lang="ru-RU" b="1" dirty="0" err="1" smtClean="0"/>
              <a:t>math.floor</a:t>
            </a:r>
            <a:r>
              <a:rPr lang="ru-RU" b="1" dirty="0" smtClean="0"/>
              <a:t>(</a:t>
            </a:r>
            <a:r>
              <a:rPr lang="en-US" b="1" dirty="0" smtClean="0"/>
              <a:t>65.11</a:t>
            </a:r>
            <a:r>
              <a:rPr lang="ru-RU" b="1" dirty="0" smtClean="0"/>
              <a:t>)</a:t>
            </a:r>
            <a:r>
              <a:rPr lang="en-US" b="1" dirty="0" smtClean="0"/>
              <a:t>)       #     65</a:t>
            </a:r>
          </a:p>
          <a:p>
            <a:pPr fontAlgn="base"/>
            <a:r>
              <a:rPr lang="en-US" b="1" dirty="0"/>
              <a:t>print( </a:t>
            </a:r>
            <a:r>
              <a:rPr lang="ru-RU" b="1" dirty="0" err="1" smtClean="0"/>
              <a:t>math.floor</a:t>
            </a:r>
            <a:r>
              <a:rPr lang="ru-RU" b="1" dirty="0" smtClean="0"/>
              <a:t>(</a:t>
            </a:r>
            <a:r>
              <a:rPr lang="en-US" b="1" dirty="0" smtClean="0"/>
              <a:t>69.86</a:t>
            </a:r>
            <a:r>
              <a:rPr lang="ru-RU" b="1" dirty="0" smtClean="0"/>
              <a:t>)</a:t>
            </a:r>
            <a:r>
              <a:rPr lang="en-US" b="1" dirty="0" smtClean="0"/>
              <a:t>)       #     69</a:t>
            </a:r>
          </a:p>
          <a:p>
            <a:pPr fontAlgn="base"/>
            <a:r>
              <a:rPr lang="en-US" b="1" dirty="0"/>
              <a:t>print( </a:t>
            </a:r>
            <a:r>
              <a:rPr lang="ru-RU" b="1" dirty="0" err="1" smtClean="0"/>
              <a:t>math.floor</a:t>
            </a:r>
            <a:r>
              <a:rPr lang="ru-RU" b="1" dirty="0" smtClean="0"/>
              <a:t>(</a:t>
            </a:r>
            <a:r>
              <a:rPr lang="en-US" b="1" dirty="0" err="1" smtClean="0"/>
              <a:t>math.pi</a:t>
            </a:r>
            <a:r>
              <a:rPr lang="ru-RU" b="1" dirty="0" smtClean="0"/>
              <a:t>)</a:t>
            </a:r>
            <a:r>
              <a:rPr lang="en-US" b="1" dirty="0" smtClean="0"/>
              <a:t>)   #      3</a:t>
            </a:r>
          </a:p>
          <a:p>
            <a:pPr fontAlgn="base"/>
            <a:endParaRPr lang="en-US" b="1" dirty="0"/>
          </a:p>
          <a:p>
            <a:pPr fontAlgn="base"/>
            <a:endParaRPr lang="en-US" dirty="0" smtClean="0"/>
          </a:p>
          <a:p>
            <a:pPr fontAlgn="base"/>
            <a:endParaRPr lang="en-US" dirty="0"/>
          </a:p>
          <a:p>
            <a:pPr fontAlgn="base"/>
            <a:endParaRPr lang="ru-RU" dirty="0"/>
          </a:p>
        </p:txBody>
      </p:sp>
    </p:spTree>
    <p:extLst>
      <p:ext uri="{BB962C8B-B14F-4D97-AF65-F5344CB8AC3E}">
        <p14:creationId xmlns:p14="http://schemas.microsoft.com/office/powerpoint/2010/main" val="8077337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Home Work</a:t>
            </a:r>
            <a:endParaRPr lang="uk-UA" dirty="0"/>
          </a:p>
        </p:txBody>
      </p:sp>
      <p:sp>
        <p:nvSpPr>
          <p:cNvPr id="2" name="Text Placeholder 1"/>
          <p:cNvSpPr>
            <a:spLocks noGrp="1"/>
          </p:cNvSpPr>
          <p:nvPr>
            <p:ph type="body" sz="quarter" idx="10"/>
          </p:nvPr>
        </p:nvSpPr>
        <p:spPr>
          <a:xfrm>
            <a:off x="416561" y="1233488"/>
            <a:ext cx="11513504" cy="4772676"/>
          </a:xfrm>
        </p:spPr>
        <p:txBody>
          <a:bodyPr>
            <a:normAutofit/>
          </a:bodyPr>
          <a:lstStyle/>
          <a:p>
            <a:pPr marL="342900" lvl="0" indent="-342900">
              <a:lnSpc>
                <a:spcPct val="107000"/>
              </a:lnSpc>
              <a:spcAft>
                <a:spcPts val="0"/>
              </a:spcAft>
              <a:buFont typeface="+mj-lt"/>
              <a:buAutoNum type="arabicPeriod"/>
            </a:pPr>
            <a:r>
              <a:rPr lang="en-US" sz="2400" dirty="0" err="1">
                <a:latin typeface="Calibri" panose="020F0502020204030204" pitchFamily="34" charset="0"/>
                <a:ea typeface="Calibri" panose="020F0502020204030204" pitchFamily="34" charset="0"/>
                <a:cs typeface="Times New Roman" panose="02020603050405020304" pitchFamily="18" charset="0"/>
              </a:rPr>
              <a:t>Записати</a:t>
            </a:r>
            <a:r>
              <a:rPr lang="en-US" sz="2400" dirty="0">
                <a:latin typeface="Calibri" panose="020F0502020204030204" pitchFamily="34" charset="0"/>
                <a:ea typeface="Calibri" panose="020F0502020204030204" pitchFamily="34" charset="0"/>
                <a:cs typeface="Times New Roman" panose="02020603050405020304" pitchFamily="18" charset="0"/>
              </a:rPr>
              <a:t> в </a:t>
            </a:r>
            <a:r>
              <a:rPr lang="en-US" sz="2400" dirty="0" err="1">
                <a:latin typeface="Calibri" panose="020F0502020204030204" pitchFamily="34" charset="0"/>
                <a:ea typeface="Calibri" panose="020F0502020204030204" pitchFamily="34" charset="0"/>
                <a:cs typeface="Times New Roman" panose="02020603050405020304" pitchFamily="18" charset="0"/>
              </a:rPr>
              <a:t>стрічку</a:t>
            </a:r>
            <a:r>
              <a:rPr lang="en-US" sz="2400" dirty="0">
                <a:latin typeface="Calibri" panose="020F0502020204030204" pitchFamily="34" charset="0"/>
                <a:ea typeface="Calibri" panose="020F0502020204030204" pitchFamily="34" charset="0"/>
                <a:cs typeface="Times New Roman" panose="02020603050405020304" pitchFamily="18" charset="0"/>
              </a:rPr>
              <a:t> </a:t>
            </a:r>
            <a:r>
              <a:rPr lang="en-US" sz="2400" dirty="0" err="1">
                <a:latin typeface="Calibri" panose="020F0502020204030204" pitchFamily="34" charset="0"/>
                <a:ea typeface="Calibri" panose="020F0502020204030204" pitchFamily="34" charset="0"/>
                <a:cs typeface="Times New Roman" panose="02020603050405020304" pitchFamily="18" charset="0"/>
              </a:rPr>
              <a:t>філософію</a:t>
            </a:r>
            <a:r>
              <a:rPr lang="en-US" sz="2400" dirty="0">
                <a:latin typeface="Calibri" panose="020F0502020204030204" pitchFamily="34" charset="0"/>
                <a:ea typeface="Calibri" panose="020F0502020204030204" pitchFamily="34" charset="0"/>
                <a:cs typeface="Times New Roman" panose="02020603050405020304" pitchFamily="18" charset="0"/>
              </a:rPr>
              <a:t> </a:t>
            </a:r>
            <a:r>
              <a:rPr lang="en-US" sz="2400" dirty="0" err="1">
                <a:latin typeface="Calibri" panose="020F0502020204030204" pitchFamily="34" charset="0"/>
                <a:ea typeface="Calibri" panose="020F0502020204030204" pitchFamily="34" charset="0"/>
                <a:cs typeface="Times New Roman" panose="02020603050405020304" pitchFamily="18" charset="0"/>
              </a:rPr>
              <a:t>Пайтона</a:t>
            </a:r>
            <a:r>
              <a:rPr lang="en-US" sz="2400" dirty="0">
                <a:latin typeface="Calibri" panose="020F0502020204030204" pitchFamily="34" charset="0"/>
                <a:ea typeface="Calibri" panose="020F0502020204030204" pitchFamily="34" charset="0"/>
                <a:cs typeface="Times New Roman" panose="02020603050405020304" pitchFamily="18" charset="0"/>
              </a:rPr>
              <a:t> </a:t>
            </a:r>
            <a:endParaRPr lang="uk-UA" sz="2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0"/>
              </a:spcAft>
              <a:buFont typeface="+mj-lt"/>
              <a:buAutoNum type="alphaLcPeriod"/>
            </a:pPr>
            <a:r>
              <a:rPr lang="en-US" sz="2400" dirty="0" err="1">
                <a:latin typeface="Calibri" panose="020F0502020204030204" pitchFamily="34" charset="0"/>
                <a:ea typeface="Calibri" panose="020F0502020204030204" pitchFamily="34" charset="0"/>
                <a:cs typeface="Times New Roman" panose="02020603050405020304" pitchFamily="18" charset="0"/>
              </a:rPr>
              <a:t>Знайти</a:t>
            </a:r>
            <a:r>
              <a:rPr lang="en-US" sz="2400" dirty="0">
                <a:latin typeface="Calibri" panose="020F0502020204030204" pitchFamily="34" charset="0"/>
                <a:ea typeface="Calibri" panose="020F0502020204030204" pitchFamily="34" charset="0"/>
                <a:cs typeface="Times New Roman" panose="02020603050405020304" pitchFamily="18" charset="0"/>
              </a:rPr>
              <a:t> в </a:t>
            </a:r>
            <a:r>
              <a:rPr lang="en-US" sz="2400" dirty="0" err="1">
                <a:latin typeface="Calibri" panose="020F0502020204030204" pitchFamily="34" charset="0"/>
                <a:ea typeface="Calibri" panose="020F0502020204030204" pitchFamily="34" charset="0"/>
                <a:cs typeface="Times New Roman" panose="02020603050405020304" pitchFamily="18" charset="0"/>
              </a:rPr>
              <a:t>заданій</a:t>
            </a:r>
            <a:r>
              <a:rPr lang="en-US" sz="2400" dirty="0">
                <a:latin typeface="Calibri" panose="020F0502020204030204" pitchFamily="34" charset="0"/>
                <a:ea typeface="Calibri" panose="020F0502020204030204" pitchFamily="34" charset="0"/>
                <a:cs typeface="Times New Roman" panose="02020603050405020304" pitchFamily="18" charset="0"/>
              </a:rPr>
              <a:t> </a:t>
            </a:r>
            <a:r>
              <a:rPr lang="en-US" sz="2400" dirty="0" err="1">
                <a:latin typeface="Calibri" panose="020F0502020204030204" pitchFamily="34" charset="0"/>
                <a:ea typeface="Calibri" panose="020F0502020204030204" pitchFamily="34" charset="0"/>
                <a:cs typeface="Times New Roman" panose="02020603050405020304" pitchFamily="18" charset="0"/>
              </a:rPr>
              <a:t>стрічці</a:t>
            </a:r>
            <a:r>
              <a:rPr lang="en-US" sz="2400" dirty="0">
                <a:latin typeface="Calibri" panose="020F0502020204030204" pitchFamily="34" charset="0"/>
                <a:ea typeface="Calibri" panose="020F0502020204030204" pitchFamily="34" charset="0"/>
                <a:cs typeface="Times New Roman" panose="02020603050405020304" pitchFamily="18" charset="0"/>
              </a:rPr>
              <a:t> </a:t>
            </a:r>
            <a:r>
              <a:rPr lang="en-US" sz="2400" dirty="0" err="1">
                <a:latin typeface="Calibri" panose="020F0502020204030204" pitchFamily="34" charset="0"/>
                <a:ea typeface="Calibri" panose="020F0502020204030204" pitchFamily="34" charset="0"/>
                <a:cs typeface="Times New Roman" panose="02020603050405020304" pitchFamily="18" charset="0"/>
              </a:rPr>
              <a:t>кількість</a:t>
            </a:r>
            <a:r>
              <a:rPr lang="en-US" sz="2400" dirty="0">
                <a:latin typeface="Calibri" panose="020F0502020204030204" pitchFamily="34" charset="0"/>
                <a:ea typeface="Calibri" panose="020F0502020204030204" pitchFamily="34" charset="0"/>
                <a:cs typeface="Times New Roman" panose="02020603050405020304" pitchFamily="18" charset="0"/>
              </a:rPr>
              <a:t> </a:t>
            </a:r>
            <a:r>
              <a:rPr lang="en-US" sz="2400" dirty="0" err="1">
                <a:latin typeface="Calibri" panose="020F0502020204030204" pitchFamily="34" charset="0"/>
                <a:ea typeface="Calibri" panose="020F0502020204030204" pitchFamily="34" charset="0"/>
                <a:cs typeface="Times New Roman" panose="02020603050405020304" pitchFamily="18" charset="0"/>
              </a:rPr>
              <a:t>входжень</a:t>
            </a:r>
            <a:r>
              <a:rPr lang="en-US" sz="2400" dirty="0">
                <a:latin typeface="Calibri" panose="020F0502020204030204" pitchFamily="34" charset="0"/>
                <a:ea typeface="Calibri" panose="020F0502020204030204" pitchFamily="34" charset="0"/>
                <a:cs typeface="Times New Roman" panose="02020603050405020304" pitchFamily="18" charset="0"/>
              </a:rPr>
              <a:t> </a:t>
            </a:r>
            <a:r>
              <a:rPr lang="en-US" sz="2400" dirty="0" err="1">
                <a:latin typeface="Calibri" panose="020F0502020204030204" pitchFamily="34" charset="0"/>
                <a:ea typeface="Calibri" panose="020F0502020204030204" pitchFamily="34" charset="0"/>
                <a:cs typeface="Times New Roman" panose="02020603050405020304" pitchFamily="18" charset="0"/>
              </a:rPr>
              <a:t>слів</a:t>
            </a:r>
            <a:r>
              <a:rPr lang="en-US" sz="2400" dirty="0">
                <a:latin typeface="Calibri" panose="020F0502020204030204" pitchFamily="34" charset="0"/>
                <a:ea typeface="Calibri" panose="020F0502020204030204" pitchFamily="34" charset="0"/>
                <a:cs typeface="Times New Roman" panose="02020603050405020304" pitchFamily="18" charset="0"/>
              </a:rPr>
              <a:t> (better, never, is)</a:t>
            </a:r>
            <a:endParaRPr lang="uk-UA" sz="2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0"/>
              </a:spcAft>
              <a:buFont typeface="+mj-lt"/>
              <a:buAutoNum type="alphaLcPeriod"/>
            </a:pPr>
            <a:r>
              <a:rPr lang="ru-RU" sz="2400" dirty="0" err="1">
                <a:latin typeface="Calibri" panose="020F0502020204030204" pitchFamily="34" charset="0"/>
                <a:ea typeface="Calibri" panose="020F0502020204030204" pitchFamily="34" charset="0"/>
                <a:cs typeface="Times New Roman" panose="02020603050405020304" pitchFamily="18" charset="0"/>
              </a:rPr>
              <a:t>Вивести</a:t>
            </a:r>
            <a:r>
              <a:rPr lang="ru-RU" sz="2400" dirty="0">
                <a:latin typeface="Calibri" panose="020F0502020204030204" pitchFamily="34" charset="0"/>
                <a:ea typeface="Calibri" panose="020F0502020204030204" pitchFamily="34" charset="0"/>
                <a:cs typeface="Times New Roman" panose="02020603050405020304" pitchFamily="18" charset="0"/>
              </a:rPr>
              <a:t> весь текст у </a:t>
            </a:r>
            <a:r>
              <a:rPr lang="ru-RU" sz="2400" dirty="0" err="1">
                <a:latin typeface="Calibri" panose="020F0502020204030204" pitchFamily="34" charset="0"/>
                <a:ea typeface="Calibri" panose="020F0502020204030204" pitchFamily="34" charset="0"/>
                <a:cs typeface="Times New Roman" panose="02020603050405020304" pitchFamily="18" charset="0"/>
              </a:rPr>
              <a:t>верхньому</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регістрі</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всі</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великі</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літери</a:t>
            </a:r>
            <a:r>
              <a:rPr lang="ru-RU" sz="2400" dirty="0">
                <a:latin typeface="Calibri" panose="020F0502020204030204" pitchFamily="34" charset="0"/>
                <a:ea typeface="Calibri" panose="020F0502020204030204" pitchFamily="34" charset="0"/>
                <a:cs typeface="Times New Roman" panose="02020603050405020304" pitchFamily="18" charset="0"/>
              </a:rPr>
              <a:t>)</a:t>
            </a:r>
            <a:endParaRPr lang="uk-UA" sz="2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0"/>
              </a:spcAft>
              <a:buFont typeface="+mj-lt"/>
              <a:buAutoNum type="alphaLcPeriod"/>
            </a:pPr>
            <a:r>
              <a:rPr lang="ru-RU" sz="2400" dirty="0" err="1">
                <a:latin typeface="Calibri" panose="020F0502020204030204" pitchFamily="34" charset="0"/>
                <a:ea typeface="Calibri" panose="020F0502020204030204" pitchFamily="34" charset="0"/>
                <a:cs typeface="Times New Roman" panose="02020603050405020304" pitchFamily="18" charset="0"/>
              </a:rPr>
              <a:t>Замінити</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всі</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входження</a:t>
            </a:r>
            <a:r>
              <a:rPr lang="ru-RU" sz="2400" dirty="0">
                <a:latin typeface="Calibri" panose="020F0502020204030204" pitchFamily="34" charset="0"/>
                <a:ea typeface="Calibri" panose="020F0502020204030204" pitchFamily="34" charset="0"/>
                <a:cs typeface="Times New Roman" panose="02020603050405020304" pitchFamily="18" charset="0"/>
              </a:rPr>
              <a:t> символу </a:t>
            </a:r>
            <a:r>
              <a:rPr lang="en-US" sz="2400" dirty="0" smtClean="0">
                <a:latin typeface="Calibri" panose="020F0502020204030204" pitchFamily="34" charset="0"/>
                <a:ea typeface="Calibri" panose="020F0502020204030204" pitchFamily="34" charset="0"/>
                <a:cs typeface="Times New Roman" panose="02020603050405020304" pitchFamily="18" charset="0"/>
              </a:rPr>
              <a:t>“</a:t>
            </a:r>
            <a:r>
              <a:rPr lang="uk-UA" sz="2400" dirty="0" smtClean="0">
                <a:latin typeface="Calibri" panose="020F0502020204030204" pitchFamily="34" charset="0"/>
                <a:ea typeface="Calibri" panose="020F0502020204030204" pitchFamily="34" charset="0"/>
                <a:cs typeface="Times New Roman" panose="02020603050405020304" pitchFamily="18" charset="0"/>
              </a:rPr>
              <a:t>і</a:t>
            </a:r>
            <a:r>
              <a:rPr lang="en-US" sz="2400" dirty="0" smtClean="0">
                <a:latin typeface="Calibri" panose="020F0502020204030204" pitchFamily="34" charset="0"/>
                <a:ea typeface="Calibri" panose="020F0502020204030204" pitchFamily="34" charset="0"/>
                <a:cs typeface="Times New Roman" panose="02020603050405020304" pitchFamily="18" charset="0"/>
              </a:rPr>
              <a:t>”</a:t>
            </a:r>
            <a:r>
              <a:rPr lang="ru-RU" sz="2400" dirty="0" smtClean="0">
                <a:latin typeface="Calibri" panose="020F0502020204030204" pitchFamily="34" charset="0"/>
                <a:ea typeface="Calibri" panose="020F0502020204030204" pitchFamily="34" charset="0"/>
                <a:cs typeface="Times New Roman" panose="02020603050405020304" pitchFamily="18" charset="0"/>
              </a:rPr>
              <a:t> </a:t>
            </a:r>
            <a:r>
              <a:rPr lang="ru-RU" sz="2400" dirty="0">
                <a:latin typeface="Calibri" panose="020F0502020204030204" pitchFamily="34" charset="0"/>
                <a:ea typeface="Calibri" panose="020F0502020204030204" pitchFamily="34" charset="0"/>
                <a:cs typeface="Times New Roman" panose="02020603050405020304" pitchFamily="18" charset="0"/>
              </a:rPr>
              <a:t>на </a:t>
            </a:r>
            <a:r>
              <a:rPr lang="en-US" sz="2400" dirty="0" smtClean="0">
                <a:latin typeface="Calibri" panose="020F0502020204030204" pitchFamily="34" charset="0"/>
                <a:ea typeface="Calibri" panose="020F0502020204030204" pitchFamily="34" charset="0"/>
                <a:cs typeface="Times New Roman" panose="02020603050405020304" pitchFamily="18" charset="0"/>
              </a:rPr>
              <a:t>“</a:t>
            </a:r>
            <a:r>
              <a:rPr lang="ru-RU" sz="2400" dirty="0" smtClean="0">
                <a:latin typeface="Calibri" panose="020F0502020204030204" pitchFamily="34" charset="0"/>
                <a:ea typeface="Calibri" panose="020F0502020204030204" pitchFamily="34" charset="0"/>
                <a:cs typeface="Times New Roman" panose="02020603050405020304" pitchFamily="18" charset="0"/>
              </a:rPr>
              <a:t>&amp;</a:t>
            </a:r>
            <a:r>
              <a:rPr lang="en-US" sz="2400" dirty="0" smtClean="0">
                <a:latin typeface="Calibri" panose="020F0502020204030204" pitchFamily="34" charset="0"/>
                <a:ea typeface="Calibri" panose="020F0502020204030204" pitchFamily="34" charset="0"/>
                <a:cs typeface="Times New Roman" panose="02020603050405020304" pitchFamily="18" charset="0"/>
              </a:rPr>
              <a:t>”</a:t>
            </a:r>
            <a:endParaRPr lang="uk-UA" sz="2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0"/>
              </a:spcAft>
              <a:buFont typeface="+mj-lt"/>
              <a:buAutoNum type="arabicPeriod"/>
            </a:pPr>
            <a:r>
              <a:rPr lang="uk-UA" sz="2400" dirty="0">
                <a:latin typeface="Calibri" panose="020F0502020204030204" pitchFamily="34" charset="0"/>
                <a:ea typeface="Calibri" panose="020F0502020204030204" pitchFamily="34" charset="0"/>
                <a:cs typeface="Times New Roman" panose="02020603050405020304" pitchFamily="18" charset="0"/>
              </a:rPr>
              <a:t>За</a:t>
            </a:r>
            <a:r>
              <a:rPr lang="ru-RU" sz="2400" dirty="0">
                <a:latin typeface="Calibri" panose="020F0502020204030204" pitchFamily="34" charset="0"/>
                <a:ea typeface="Calibri" panose="020F0502020204030204" pitchFamily="34" charset="0"/>
                <a:cs typeface="Times New Roman" panose="02020603050405020304" pitchFamily="18" charset="0"/>
              </a:rPr>
              <a:t>дано </a:t>
            </a:r>
            <a:r>
              <a:rPr lang="ru-RU" sz="2400" dirty="0" err="1">
                <a:latin typeface="Calibri" panose="020F0502020204030204" pitchFamily="34" charset="0"/>
                <a:ea typeface="Calibri" panose="020F0502020204030204" pitchFamily="34" charset="0"/>
                <a:cs typeface="Times New Roman" panose="02020603050405020304" pitchFamily="18" charset="0"/>
              </a:rPr>
              <a:t>чотирицифрове</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натуральне</a:t>
            </a:r>
            <a:r>
              <a:rPr lang="ru-RU" sz="2400" dirty="0">
                <a:latin typeface="Calibri" panose="020F0502020204030204" pitchFamily="34" charset="0"/>
                <a:ea typeface="Calibri" panose="020F0502020204030204" pitchFamily="34" charset="0"/>
                <a:cs typeface="Times New Roman" panose="02020603050405020304" pitchFamily="18" charset="0"/>
              </a:rPr>
              <a:t> число. </a:t>
            </a:r>
            <a:endParaRPr lang="uk-UA" sz="2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0"/>
              </a:spcAft>
              <a:buFont typeface="+mj-lt"/>
              <a:buAutoNum type="alphaLcPeriod"/>
            </a:pPr>
            <a:r>
              <a:rPr lang="ru-RU" sz="2400" dirty="0" err="1">
                <a:latin typeface="Calibri" panose="020F0502020204030204" pitchFamily="34" charset="0"/>
                <a:ea typeface="Calibri" panose="020F0502020204030204" pitchFamily="34" charset="0"/>
                <a:cs typeface="Times New Roman" panose="02020603050405020304" pitchFamily="18" charset="0"/>
              </a:rPr>
              <a:t>Знайти</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добуток</a:t>
            </a:r>
            <a:r>
              <a:rPr lang="ru-RU" sz="2400" dirty="0">
                <a:latin typeface="Calibri" panose="020F0502020204030204" pitchFamily="34" charset="0"/>
                <a:ea typeface="Calibri" panose="020F0502020204030204" pitchFamily="34" charset="0"/>
                <a:cs typeface="Times New Roman" panose="02020603050405020304" pitchFamily="18" charset="0"/>
              </a:rPr>
              <a:t> цифр </a:t>
            </a:r>
            <a:r>
              <a:rPr lang="ru-RU" sz="2400" dirty="0" err="1">
                <a:latin typeface="Calibri" panose="020F0502020204030204" pitchFamily="34" charset="0"/>
                <a:ea typeface="Calibri" panose="020F0502020204030204" pitchFamily="34" charset="0"/>
                <a:cs typeface="Times New Roman" panose="02020603050405020304" pitchFamily="18" charset="0"/>
              </a:rPr>
              <a:t>цього</a:t>
            </a:r>
            <a:r>
              <a:rPr lang="ru-RU" sz="2400" dirty="0">
                <a:latin typeface="Calibri" panose="020F0502020204030204" pitchFamily="34" charset="0"/>
                <a:ea typeface="Calibri" panose="020F0502020204030204" pitchFamily="34" charset="0"/>
                <a:cs typeface="Times New Roman" panose="02020603050405020304" pitchFamily="18" charset="0"/>
              </a:rPr>
              <a:t> числа.</a:t>
            </a:r>
            <a:endParaRPr lang="uk-UA" sz="2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0"/>
              </a:spcAft>
              <a:buFont typeface="+mj-lt"/>
              <a:buAutoNum type="alphaLcPeriod"/>
            </a:pPr>
            <a:r>
              <a:rPr lang="ru-RU" sz="2400" dirty="0" err="1">
                <a:latin typeface="Calibri" panose="020F0502020204030204" pitchFamily="34" charset="0"/>
                <a:ea typeface="Calibri" panose="020F0502020204030204" pitchFamily="34" charset="0"/>
                <a:cs typeface="Times New Roman" panose="02020603050405020304" pitchFamily="18" charset="0"/>
              </a:rPr>
              <a:t>Записати</a:t>
            </a:r>
            <a:r>
              <a:rPr lang="ru-RU" sz="2400" dirty="0">
                <a:latin typeface="Calibri" panose="020F0502020204030204" pitchFamily="34" charset="0"/>
                <a:ea typeface="Calibri" panose="020F0502020204030204" pitchFamily="34" charset="0"/>
                <a:cs typeface="Times New Roman" panose="02020603050405020304" pitchFamily="18" charset="0"/>
              </a:rPr>
              <a:t> число в реверсному порядку.</a:t>
            </a:r>
            <a:endParaRPr lang="uk-UA" sz="2400" dirty="0">
              <a:latin typeface="Calibri" panose="020F0502020204030204" pitchFamily="34" charset="0"/>
              <a:ea typeface="Calibri" panose="020F0502020204030204" pitchFamily="34" charset="0"/>
              <a:cs typeface="Times New Roman" panose="02020603050405020304" pitchFamily="18" charset="0"/>
            </a:endParaRPr>
          </a:p>
          <a:p>
            <a:pPr marL="742950" lvl="1" indent="-285750">
              <a:lnSpc>
                <a:spcPct val="107000"/>
              </a:lnSpc>
              <a:spcAft>
                <a:spcPts val="0"/>
              </a:spcAft>
              <a:buFont typeface="+mj-lt"/>
              <a:buAutoNum type="alphaLcPeriod"/>
            </a:pPr>
            <a:r>
              <a:rPr lang="ru-RU" sz="2400" dirty="0" err="1">
                <a:latin typeface="Calibri" panose="020F0502020204030204" pitchFamily="34" charset="0"/>
                <a:ea typeface="Calibri" panose="020F0502020204030204" pitchFamily="34" charset="0"/>
                <a:cs typeface="Times New Roman" panose="02020603050405020304" pitchFamily="18" charset="0"/>
              </a:rPr>
              <a:t>Посортувати</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цифри</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що</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входять</a:t>
            </a:r>
            <a:r>
              <a:rPr lang="ru-RU" sz="2400" dirty="0">
                <a:latin typeface="Calibri" panose="020F0502020204030204" pitchFamily="34" charset="0"/>
                <a:ea typeface="Calibri" panose="020F0502020204030204" pitchFamily="34" charset="0"/>
                <a:cs typeface="Times New Roman" panose="02020603050405020304" pitchFamily="18" charset="0"/>
              </a:rPr>
              <a:t> в </a:t>
            </a:r>
            <a:r>
              <a:rPr lang="ru-RU" sz="2400" dirty="0" err="1">
                <a:latin typeface="Calibri" panose="020F0502020204030204" pitchFamily="34" charset="0"/>
                <a:ea typeface="Calibri" panose="020F0502020204030204" pitchFamily="34" charset="0"/>
                <a:cs typeface="Times New Roman" panose="02020603050405020304" pitchFamily="18" charset="0"/>
              </a:rPr>
              <a:t>дане</a:t>
            </a:r>
            <a:r>
              <a:rPr lang="ru-RU" sz="2400" dirty="0">
                <a:latin typeface="Calibri" panose="020F0502020204030204" pitchFamily="34" charset="0"/>
                <a:ea typeface="Calibri" panose="020F0502020204030204" pitchFamily="34" charset="0"/>
                <a:cs typeface="Times New Roman" panose="02020603050405020304" pitchFamily="18" charset="0"/>
              </a:rPr>
              <a:t> число</a:t>
            </a:r>
            <a:endParaRPr lang="uk-UA" sz="2400" dirty="0">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07000"/>
              </a:lnSpc>
              <a:spcAft>
                <a:spcPts val="800"/>
              </a:spcAft>
              <a:buFont typeface="+mj-lt"/>
              <a:buAutoNum type="arabicPeriod"/>
            </a:pPr>
            <a:r>
              <a:rPr lang="ru-RU" sz="2400" dirty="0" err="1">
                <a:latin typeface="Calibri" panose="020F0502020204030204" pitchFamily="34" charset="0"/>
                <a:ea typeface="Calibri" panose="020F0502020204030204" pitchFamily="34" charset="0"/>
                <a:cs typeface="Times New Roman" panose="02020603050405020304" pitchFamily="18" charset="0"/>
              </a:rPr>
              <a:t>Поміняти</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між</a:t>
            </a:r>
            <a:r>
              <a:rPr lang="ru-RU" sz="2400" dirty="0">
                <a:latin typeface="Calibri" panose="020F0502020204030204" pitchFamily="34" charset="0"/>
                <a:ea typeface="Calibri" panose="020F0502020204030204" pitchFamily="34" charset="0"/>
                <a:cs typeface="Times New Roman" panose="02020603050405020304" pitchFamily="18" charset="0"/>
              </a:rPr>
              <a:t> собою </a:t>
            </a:r>
            <a:r>
              <a:rPr lang="ru-RU" sz="2400" dirty="0" err="1">
                <a:latin typeface="Calibri" panose="020F0502020204030204" pitchFamily="34" charset="0"/>
                <a:ea typeface="Calibri" panose="020F0502020204030204" pitchFamily="34" charset="0"/>
                <a:cs typeface="Times New Roman" panose="02020603050405020304" pitchFamily="18" charset="0"/>
              </a:rPr>
              <a:t>значення</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двох</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змінних</a:t>
            </a:r>
            <a:r>
              <a:rPr lang="ru-RU" sz="2400" dirty="0">
                <a:latin typeface="Calibri" panose="020F0502020204030204" pitchFamily="34" charset="0"/>
                <a:ea typeface="Calibri" panose="020F0502020204030204" pitchFamily="34" charset="0"/>
                <a:cs typeface="Times New Roman" panose="02020603050405020304" pitchFamily="18" charset="0"/>
              </a:rPr>
              <a:t>, не </a:t>
            </a:r>
            <a:r>
              <a:rPr lang="ru-RU" sz="2400" dirty="0" err="1">
                <a:latin typeface="Calibri" panose="020F0502020204030204" pitchFamily="34" charset="0"/>
                <a:ea typeface="Calibri" panose="020F0502020204030204" pitchFamily="34" charset="0"/>
                <a:cs typeface="Times New Roman" panose="02020603050405020304" pitchFamily="18" charset="0"/>
              </a:rPr>
              <a:t>використовуючи</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третьої</a:t>
            </a:r>
            <a:r>
              <a:rPr lang="ru-RU" sz="2400" dirty="0">
                <a:latin typeface="Calibri" panose="020F0502020204030204" pitchFamily="34" charset="0"/>
                <a:ea typeface="Calibri" panose="020F0502020204030204" pitchFamily="34" charset="0"/>
                <a:cs typeface="Times New Roman" panose="02020603050405020304" pitchFamily="18" charset="0"/>
              </a:rPr>
              <a:t> </a:t>
            </a:r>
            <a:r>
              <a:rPr lang="ru-RU" sz="2400" dirty="0" err="1">
                <a:latin typeface="Calibri" panose="020F0502020204030204" pitchFamily="34" charset="0"/>
                <a:ea typeface="Calibri" panose="020F0502020204030204" pitchFamily="34" charset="0"/>
                <a:cs typeface="Times New Roman" panose="02020603050405020304" pitchFamily="18" charset="0"/>
              </a:rPr>
              <a:t>змінної</a:t>
            </a:r>
            <a:r>
              <a:rPr lang="ru-RU" sz="2400" dirty="0">
                <a:latin typeface="Calibri" panose="020F0502020204030204" pitchFamily="34" charset="0"/>
                <a:ea typeface="Calibri" panose="020F0502020204030204" pitchFamily="34" charset="0"/>
                <a:cs typeface="Times New Roman" panose="02020603050405020304" pitchFamily="18" charset="0"/>
              </a:rPr>
              <a:t>.</a:t>
            </a:r>
            <a:endParaRPr lang="uk-UA" sz="2400" dirty="0">
              <a:latin typeface="Calibri" panose="020F0502020204030204" pitchFamily="34" charset="0"/>
              <a:ea typeface="Calibri" panose="020F0502020204030204" pitchFamily="34" charset="0"/>
              <a:cs typeface="Times New Roman" panose="02020603050405020304" pitchFamily="18" charset="0"/>
            </a:endParaRPr>
          </a:p>
          <a:p>
            <a:endParaRPr lang="uk-UA" dirty="0"/>
          </a:p>
        </p:txBody>
      </p:sp>
    </p:spTree>
    <p:extLst>
      <p:ext uri="{BB962C8B-B14F-4D97-AF65-F5344CB8AC3E}">
        <p14:creationId xmlns:p14="http://schemas.microsoft.com/office/powerpoint/2010/main" val="365541024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p:cNvSpPr>
            <a:spLocks noGrp="1"/>
          </p:cNvSpPr>
          <p:nvPr>
            <p:ph type="title"/>
          </p:nvPr>
        </p:nvSpPr>
        <p:spPr>
          <a:xfrm>
            <a:off x="408716" y="617406"/>
            <a:ext cx="11355761" cy="525970"/>
          </a:xfrm>
        </p:spPr>
        <p:txBody>
          <a:bodyPr/>
          <a:lstStyle/>
          <a:p>
            <a:r>
              <a:rPr lang="en-US" b="1" dirty="0" smtClean="0"/>
              <a:t>More questions ?</a:t>
            </a:r>
            <a:endParaRPr lang="uk-UA" dirty="0"/>
          </a:p>
        </p:txBody>
      </p:sp>
      <p:pic>
        <p:nvPicPr>
          <p:cNvPr id="2050" name="Picture 2" descr="Ð ÐµÐ·ÑÐ»ÑÑÐ°Ñ Ð¿Ð¾ÑÑÐºÑ Ð·Ð¾Ð±ÑÐ°Ð¶ÐµÐ½Ñ Ð·Ð° Ð·Ð°Ð¿Ð¸ÑÐ¾Ð¼ &quot;more quastions&quot;"/>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097597" y="1723260"/>
            <a:ext cx="5977998" cy="44834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3048861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8569F4D-0F18-4FF8-828A-0C3F2891AFAB}"/>
              </a:ext>
            </a:extLst>
          </p:cNvPr>
          <p:cNvSpPr>
            <a:spLocks noGrp="1"/>
          </p:cNvSpPr>
          <p:nvPr>
            <p:ph type="title"/>
          </p:nvPr>
        </p:nvSpPr>
        <p:spPr/>
        <p:txBody>
          <a:bodyPr/>
          <a:lstStyle/>
          <a:p>
            <a:r>
              <a:rPr lang="en-US" dirty="0" smtClean="0"/>
              <a:t>THANK YOU  FOR</a:t>
            </a:r>
            <a:br>
              <a:rPr lang="en-US" dirty="0" smtClean="0"/>
            </a:br>
            <a:r>
              <a:rPr lang="en-US" dirty="0" smtClean="0"/>
              <a:t>ATTENTION</a:t>
            </a:r>
            <a:endParaRPr lang="en-US" dirty="0"/>
          </a:p>
        </p:txBody>
      </p:sp>
    </p:spTree>
    <p:extLst>
      <p:ext uri="{BB962C8B-B14F-4D97-AF65-F5344CB8AC3E}">
        <p14:creationId xmlns:p14="http://schemas.microsoft.com/office/powerpoint/2010/main" val="3166480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 Placeholder 4"/>
          <p:cNvSpPr>
            <a:spLocks noGrp="1"/>
          </p:cNvSpPr>
          <p:nvPr>
            <p:ph type="body" sz="half" idx="2"/>
          </p:nvPr>
        </p:nvSpPr>
        <p:spPr>
          <a:xfrm>
            <a:off x="415435" y="869748"/>
            <a:ext cx="11383630" cy="463293"/>
          </a:xfrm>
        </p:spPr>
        <p:txBody>
          <a:bodyPr>
            <a:noAutofit/>
          </a:bodyPr>
          <a:lstStyle/>
          <a:p>
            <a:pPr marL="342900" indent="-342900">
              <a:buFont typeface="Arial" panose="020B0604020202020204" pitchFamily="34" charset="0"/>
              <a:buChar char="•"/>
            </a:pPr>
            <a:r>
              <a:rPr lang="en-US" sz="1400" dirty="0" smtClean="0"/>
              <a:t>Python is a dynamically typed language.</a:t>
            </a:r>
          </a:p>
          <a:p>
            <a:pPr marL="342900" indent="-342900">
              <a:buFont typeface="Arial" panose="020B0604020202020204" pitchFamily="34" charset="0"/>
              <a:buChar char="•"/>
            </a:pPr>
            <a:r>
              <a:rPr lang="en-US" sz="1400" dirty="0" smtClean="0"/>
              <a:t>Identifiers in python are case-sensitive.</a:t>
            </a:r>
          </a:p>
          <a:p>
            <a:pPr marL="342900" indent="-342900">
              <a:buFont typeface="Arial" panose="020B0604020202020204" pitchFamily="34" charset="0"/>
              <a:buChar char="•"/>
            </a:pPr>
            <a:r>
              <a:rPr lang="en-US" sz="1400" dirty="0" smtClean="0"/>
              <a:t>Identifiers can be a combination of letters in lowercase (a to z) or uppercase (A to Z) or digits (0 to 9) or an underscore (_). Names like myClass, var_1 and print_this_to_screen, all are valid example.</a:t>
            </a:r>
          </a:p>
          <a:p>
            <a:pPr marL="342900" indent="-342900">
              <a:buFont typeface="Arial" panose="020B0604020202020204" pitchFamily="34" charset="0"/>
              <a:buChar char="•"/>
            </a:pPr>
            <a:r>
              <a:rPr lang="en-US" sz="1400" dirty="0"/>
              <a:t>It is important to understand that variables in Python are really just references to objects in memory</a:t>
            </a:r>
            <a:r>
              <a:rPr lang="en-US" sz="1400" dirty="0" smtClean="0"/>
              <a:t>.</a:t>
            </a:r>
          </a:p>
          <a:p>
            <a:pPr marL="342900" indent="-342900">
              <a:buFont typeface="Arial" panose="020B0604020202020204" pitchFamily="34" charset="0"/>
              <a:buChar char="•"/>
            </a:pPr>
            <a:r>
              <a:rPr lang="en-US" sz="1400" dirty="0" smtClean="0"/>
              <a:t>In </a:t>
            </a:r>
            <a:r>
              <a:rPr lang="en-US" sz="1400" dirty="0"/>
              <a:t>general, data types in Python can be distinguished based on whether objects of the type are mutable or immutable. The content of objects of immutable types cannot be changed after they are created.</a:t>
            </a:r>
          </a:p>
          <a:p>
            <a:pPr marL="342900" indent="-342900">
              <a:buFont typeface="Arial" panose="020B0604020202020204" pitchFamily="34" charset="0"/>
              <a:buChar char="•"/>
            </a:pPr>
            <a:endParaRPr lang="en-US" sz="1400" dirty="0" smtClean="0"/>
          </a:p>
          <a:p>
            <a:pPr marL="342900" indent="-342900">
              <a:buFont typeface="Arial" panose="020B0604020202020204" pitchFamily="34" charset="0"/>
              <a:buChar char="•"/>
            </a:pPr>
            <a:endParaRPr lang="en-US" sz="1400" dirty="0"/>
          </a:p>
        </p:txBody>
      </p:sp>
      <p:pic>
        <p:nvPicPr>
          <p:cNvPr id="7" name="Picture Placeholder 6"/>
          <p:cNvPicPr>
            <a:picLocks noGrp="1" noChangeAspect="1"/>
          </p:cNvPicPr>
          <p:nvPr>
            <p:ph type="pic" sz="quarter" idx="10"/>
          </p:nvPr>
        </p:nvPicPr>
        <p:blipFill>
          <a:blip r:embed="rId3">
            <a:extLst>
              <a:ext uri="{28A0092B-C50C-407E-A947-70E740481C1C}">
                <a14:useLocalDpi xmlns:a14="http://schemas.microsoft.com/office/drawing/2010/main" val="0"/>
              </a:ext>
            </a:extLst>
          </a:blip>
          <a:stretch>
            <a:fillRect/>
          </a:stretch>
        </p:blipFill>
        <p:spPr>
          <a:xfrm>
            <a:off x="515595" y="2809864"/>
            <a:ext cx="6268325" cy="2934109"/>
          </a:xfrm>
        </p:spPr>
      </p:pic>
      <p:sp>
        <p:nvSpPr>
          <p:cNvPr id="4" name="Title 3"/>
          <p:cNvSpPr>
            <a:spLocks noGrp="1"/>
          </p:cNvSpPr>
          <p:nvPr>
            <p:ph type="title"/>
          </p:nvPr>
        </p:nvSpPr>
        <p:spPr/>
        <p:txBody>
          <a:bodyPr/>
          <a:lstStyle/>
          <a:p>
            <a:r>
              <a:rPr lang="en-US" dirty="0"/>
              <a:t>Data Type</a:t>
            </a:r>
            <a:endParaRPr lang="uk-UA" dirty="0"/>
          </a:p>
        </p:txBody>
      </p:sp>
      <p:sp>
        <p:nvSpPr>
          <p:cNvPr id="2" name="Rectangle 1"/>
          <p:cNvSpPr/>
          <p:nvPr/>
        </p:nvSpPr>
        <p:spPr>
          <a:xfrm>
            <a:off x="6783920" y="3245512"/>
            <a:ext cx="5283388" cy="2585323"/>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smtClean="0"/>
              <a:t>bool = true </a:t>
            </a:r>
          </a:p>
          <a:p>
            <a:r>
              <a:rPr lang="en-US" dirty="0" smtClean="0"/>
              <a:t>int =12</a:t>
            </a:r>
          </a:p>
          <a:p>
            <a:r>
              <a:rPr lang="en-US" dirty="0" smtClean="0"/>
              <a:t>float = 12.5</a:t>
            </a:r>
            <a:endParaRPr lang="en-US" dirty="0"/>
          </a:p>
          <a:p>
            <a:r>
              <a:rPr lang="en-US" dirty="0" smtClean="0"/>
              <a:t>list = [ </a:t>
            </a:r>
            <a:r>
              <a:rPr lang="en-US" dirty="0"/>
              <a:t>'abcd', 786 , 2.23, 'john', 70.2 </a:t>
            </a:r>
            <a:r>
              <a:rPr lang="en-US" dirty="0" smtClean="0"/>
              <a:t>]</a:t>
            </a:r>
          </a:p>
          <a:p>
            <a:r>
              <a:rPr lang="en-US" dirty="0" smtClean="0"/>
              <a:t>tuple = ( </a:t>
            </a:r>
            <a:r>
              <a:rPr lang="en-US" dirty="0"/>
              <a:t>'abcd', 786 , 2.23, 'john', 70.2 </a:t>
            </a:r>
            <a:r>
              <a:rPr lang="en-US" dirty="0" smtClean="0"/>
              <a:t>)</a:t>
            </a:r>
          </a:p>
          <a:p>
            <a:r>
              <a:rPr lang="en-US" dirty="0" smtClean="0"/>
              <a:t>str = “My name is …”</a:t>
            </a:r>
          </a:p>
          <a:p>
            <a:r>
              <a:rPr lang="en-US" dirty="0" smtClean="0"/>
              <a:t>set </a:t>
            </a:r>
            <a:r>
              <a:rPr lang="en-US" dirty="0"/>
              <a:t>= set('qwerty</a:t>
            </a:r>
            <a:r>
              <a:rPr lang="en-US" dirty="0" smtClean="0"/>
              <a:t>') =&gt; </a:t>
            </a:r>
            <a:r>
              <a:rPr lang="da-DK" dirty="0"/>
              <a:t>set(['e', 'q', 'r', 't', 'w', 'y'])</a:t>
            </a:r>
            <a:r>
              <a:rPr lang="en-US" dirty="0" smtClean="0"/>
              <a:t/>
            </a:r>
            <a:br>
              <a:rPr lang="en-US" dirty="0" smtClean="0"/>
            </a:br>
            <a:r>
              <a:rPr lang="en-US" dirty="0" smtClean="0"/>
              <a:t>frozenset</a:t>
            </a:r>
            <a:r>
              <a:rPr lang="en-US" dirty="0"/>
              <a:t> = </a:t>
            </a:r>
            <a:r>
              <a:rPr lang="en-US" dirty="0" smtClean="0"/>
              <a:t>frozenset</a:t>
            </a:r>
            <a:r>
              <a:rPr lang="en-US" dirty="0"/>
              <a:t>('qwerty')</a:t>
            </a:r>
            <a:r>
              <a:rPr lang="en-US" dirty="0" smtClean="0"/>
              <a:t/>
            </a:r>
            <a:br>
              <a:rPr lang="en-US" dirty="0" smtClean="0"/>
            </a:br>
            <a:r>
              <a:rPr lang="en-US" dirty="0" smtClean="0"/>
              <a:t>dict </a:t>
            </a:r>
            <a:r>
              <a:rPr lang="en-US" dirty="0"/>
              <a:t>= {'name': 'john</a:t>
            </a:r>
            <a:r>
              <a:rPr lang="en-US" dirty="0" smtClean="0"/>
              <a:t>',‘id':</a:t>
            </a:r>
            <a:r>
              <a:rPr lang="en-US" dirty="0"/>
              <a:t>6734, </a:t>
            </a:r>
            <a:r>
              <a:rPr lang="en-US" dirty="0" smtClean="0"/>
              <a:t>‘role': ‘admin'}</a:t>
            </a:r>
          </a:p>
        </p:txBody>
      </p:sp>
      <p:pic>
        <p:nvPicPr>
          <p:cNvPr id="6" name="Picture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7995" y="2962264"/>
            <a:ext cx="6268325" cy="2934109"/>
          </a:xfrm>
        </p:spPr>
      </p:pic>
      <p:pic>
        <p:nvPicPr>
          <p:cNvPr id="8" name="Picture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20395" y="3114664"/>
            <a:ext cx="6268325" cy="2934109"/>
          </a:xfrm>
        </p:spPr>
      </p:pic>
      <p:pic>
        <p:nvPicPr>
          <p:cNvPr id="9" name="Picture Placeholder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70512" y="2886064"/>
            <a:ext cx="6268325" cy="2934109"/>
          </a:xfrm>
          <a:prstGeom prst="rect">
            <a:avLst/>
          </a:prstGeom>
        </p:spPr>
      </p:pic>
    </p:spTree>
    <p:extLst>
      <p:ext uri="{BB962C8B-B14F-4D97-AF65-F5344CB8AC3E}">
        <p14:creationId xmlns:p14="http://schemas.microsoft.com/office/powerpoint/2010/main" val="1094442035"/>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a:xfrm>
            <a:off x="374390" y="998483"/>
            <a:ext cx="11443218" cy="1629104"/>
          </a:xfrm>
        </p:spPr>
        <p:txBody>
          <a:bodyPr/>
          <a:lstStyle/>
          <a:p>
            <a:r>
              <a:rPr lang="en-US" dirty="0"/>
              <a:t>The value of the variable changes, but it changes by changing what the variable refers to. A mutable type can change that way, and it can also change "in place".</a:t>
            </a:r>
          </a:p>
          <a:p>
            <a:endParaRPr lang="en-US" dirty="0"/>
          </a:p>
          <a:p>
            <a:r>
              <a:rPr lang="en-US" dirty="0"/>
              <a:t>Here is the </a:t>
            </a:r>
            <a:r>
              <a:rPr lang="en-US" dirty="0" smtClean="0"/>
              <a:t>difference:</a:t>
            </a:r>
            <a:endParaRPr lang="uk-UA" dirty="0"/>
          </a:p>
        </p:txBody>
      </p:sp>
      <p:sp>
        <p:nvSpPr>
          <p:cNvPr id="4" name="Title 3"/>
          <p:cNvSpPr>
            <a:spLocks noGrp="1"/>
          </p:cNvSpPr>
          <p:nvPr>
            <p:ph type="title"/>
          </p:nvPr>
        </p:nvSpPr>
        <p:spPr>
          <a:xfrm>
            <a:off x="415434" y="343777"/>
            <a:ext cx="5680565" cy="581133"/>
          </a:xfrm>
        </p:spPr>
        <p:txBody>
          <a:bodyPr/>
          <a:lstStyle/>
          <a:p>
            <a:r>
              <a:rPr lang="en-US" dirty="0"/>
              <a:t>Immutable vs </a:t>
            </a:r>
            <a:r>
              <a:rPr lang="en-US" dirty="0" smtClean="0"/>
              <a:t>Mutable</a:t>
            </a:r>
            <a:endParaRPr lang="uk-UA" dirty="0"/>
          </a:p>
        </p:txBody>
      </p:sp>
      <p:sp>
        <p:nvSpPr>
          <p:cNvPr id="5" name="Rectangle 4"/>
          <p:cNvSpPr/>
          <p:nvPr/>
        </p:nvSpPr>
        <p:spPr>
          <a:xfrm>
            <a:off x="662152" y="2627587"/>
            <a:ext cx="5034455" cy="3139321"/>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solidFill>
                  <a:schemeClr val="tx1"/>
                </a:solidFill>
              </a:rPr>
              <a:t>x = </a:t>
            </a:r>
            <a:r>
              <a:rPr lang="en-US" dirty="0" smtClean="0">
                <a:solidFill>
                  <a:schemeClr val="tx1"/>
                </a:solidFill>
              </a:rPr>
              <a:t>something         # </a:t>
            </a:r>
            <a:r>
              <a:rPr lang="en-US" dirty="0">
                <a:solidFill>
                  <a:schemeClr val="tx1"/>
                </a:solidFill>
              </a:rPr>
              <a:t>immutable type</a:t>
            </a:r>
          </a:p>
          <a:p>
            <a:r>
              <a:rPr lang="en-US" dirty="0">
                <a:solidFill>
                  <a:schemeClr val="tx1"/>
                </a:solidFill>
              </a:rPr>
              <a:t>y = x</a:t>
            </a:r>
          </a:p>
          <a:p>
            <a:r>
              <a:rPr lang="en-US" dirty="0">
                <a:solidFill>
                  <a:schemeClr val="tx1"/>
                </a:solidFill>
              </a:rPr>
              <a:t>print </a:t>
            </a:r>
            <a:r>
              <a:rPr lang="en-US" dirty="0" smtClean="0">
                <a:solidFill>
                  <a:schemeClr val="tx1"/>
                </a:solidFill>
              </a:rPr>
              <a:t>(x)</a:t>
            </a:r>
            <a:endParaRPr lang="en-US" dirty="0">
              <a:solidFill>
                <a:schemeClr val="tx1"/>
              </a:solidFill>
            </a:endParaRPr>
          </a:p>
          <a:p>
            <a:r>
              <a:rPr lang="en-US" dirty="0">
                <a:solidFill>
                  <a:schemeClr val="tx1"/>
                </a:solidFill>
              </a:rPr>
              <a:t># some statement that operates on y</a:t>
            </a:r>
          </a:p>
          <a:p>
            <a:r>
              <a:rPr lang="en-US" dirty="0">
                <a:solidFill>
                  <a:schemeClr val="tx1"/>
                </a:solidFill>
              </a:rPr>
              <a:t>print </a:t>
            </a:r>
            <a:r>
              <a:rPr lang="en-US" dirty="0" smtClean="0">
                <a:solidFill>
                  <a:schemeClr val="tx1"/>
                </a:solidFill>
              </a:rPr>
              <a:t>(x)                 # </a:t>
            </a:r>
            <a:r>
              <a:rPr lang="en-US" dirty="0">
                <a:solidFill>
                  <a:schemeClr val="tx1"/>
                </a:solidFill>
              </a:rPr>
              <a:t>prints the same thing</a:t>
            </a:r>
          </a:p>
          <a:p>
            <a:endParaRPr lang="en-US" dirty="0">
              <a:solidFill>
                <a:schemeClr val="tx1"/>
              </a:solidFill>
            </a:endParaRPr>
          </a:p>
          <a:p>
            <a:r>
              <a:rPr lang="en-US" dirty="0">
                <a:solidFill>
                  <a:schemeClr val="tx1"/>
                </a:solidFill>
              </a:rPr>
              <a:t>x = something </a:t>
            </a:r>
            <a:r>
              <a:rPr lang="en-US" dirty="0" smtClean="0">
                <a:solidFill>
                  <a:schemeClr val="tx1"/>
                </a:solidFill>
              </a:rPr>
              <a:t>       # </a:t>
            </a:r>
            <a:r>
              <a:rPr lang="en-US" dirty="0">
                <a:solidFill>
                  <a:schemeClr val="tx1"/>
                </a:solidFill>
              </a:rPr>
              <a:t>mutable type</a:t>
            </a:r>
          </a:p>
          <a:p>
            <a:r>
              <a:rPr lang="en-US" dirty="0">
                <a:solidFill>
                  <a:schemeClr val="tx1"/>
                </a:solidFill>
              </a:rPr>
              <a:t>y = x</a:t>
            </a:r>
          </a:p>
          <a:p>
            <a:r>
              <a:rPr lang="en-US" dirty="0">
                <a:solidFill>
                  <a:schemeClr val="tx1"/>
                </a:solidFill>
              </a:rPr>
              <a:t>print </a:t>
            </a:r>
            <a:r>
              <a:rPr lang="en-US" dirty="0" smtClean="0">
                <a:solidFill>
                  <a:schemeClr val="tx1"/>
                </a:solidFill>
              </a:rPr>
              <a:t>(x)</a:t>
            </a:r>
            <a:endParaRPr lang="en-US" dirty="0">
              <a:solidFill>
                <a:schemeClr val="tx1"/>
              </a:solidFill>
            </a:endParaRPr>
          </a:p>
          <a:p>
            <a:r>
              <a:rPr lang="en-US" dirty="0">
                <a:solidFill>
                  <a:schemeClr val="tx1"/>
                </a:solidFill>
              </a:rPr>
              <a:t># some statement that operates on y</a:t>
            </a:r>
          </a:p>
          <a:p>
            <a:r>
              <a:rPr lang="en-US" dirty="0">
                <a:solidFill>
                  <a:schemeClr val="tx1"/>
                </a:solidFill>
              </a:rPr>
              <a:t>print </a:t>
            </a:r>
            <a:r>
              <a:rPr lang="en-US" dirty="0" smtClean="0">
                <a:solidFill>
                  <a:schemeClr val="tx1"/>
                </a:solidFill>
              </a:rPr>
              <a:t>(x)        # </a:t>
            </a:r>
            <a:r>
              <a:rPr lang="en-US" dirty="0">
                <a:solidFill>
                  <a:schemeClr val="tx1"/>
                </a:solidFill>
              </a:rPr>
              <a:t>might print something different</a:t>
            </a:r>
            <a:endParaRPr lang="uk-UA" dirty="0">
              <a:solidFill>
                <a:schemeClr val="tx1"/>
              </a:solidFill>
            </a:endParaRPr>
          </a:p>
        </p:txBody>
      </p:sp>
      <p:sp>
        <p:nvSpPr>
          <p:cNvPr id="6" name="Rectangle 5"/>
          <p:cNvSpPr/>
          <p:nvPr/>
        </p:nvSpPr>
        <p:spPr>
          <a:xfrm>
            <a:off x="6096000" y="2627587"/>
            <a:ext cx="5591503" cy="3139321"/>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s-ES" dirty="0"/>
              <a:t>x = '</a:t>
            </a:r>
            <a:r>
              <a:rPr lang="es-ES" dirty="0" err="1"/>
              <a:t>foo</a:t>
            </a:r>
            <a:r>
              <a:rPr lang="es-ES" dirty="0"/>
              <a:t>'</a:t>
            </a:r>
          </a:p>
          <a:p>
            <a:r>
              <a:rPr lang="es-ES" dirty="0"/>
              <a:t>y = x</a:t>
            </a:r>
          </a:p>
          <a:p>
            <a:r>
              <a:rPr lang="es-ES" dirty="0"/>
              <a:t>print </a:t>
            </a:r>
            <a:r>
              <a:rPr lang="es-ES" dirty="0" smtClean="0"/>
              <a:t>(x)           # </a:t>
            </a:r>
            <a:r>
              <a:rPr lang="es-ES" dirty="0"/>
              <a:t>foo</a:t>
            </a:r>
          </a:p>
          <a:p>
            <a:r>
              <a:rPr lang="es-ES" dirty="0"/>
              <a:t>y += 'bar'</a:t>
            </a:r>
          </a:p>
          <a:p>
            <a:r>
              <a:rPr lang="es-ES" dirty="0"/>
              <a:t>print </a:t>
            </a:r>
            <a:r>
              <a:rPr lang="es-ES" dirty="0" smtClean="0"/>
              <a:t>(x)           # </a:t>
            </a:r>
            <a:r>
              <a:rPr lang="es-ES" dirty="0"/>
              <a:t>foo</a:t>
            </a:r>
          </a:p>
          <a:p>
            <a:endParaRPr lang="es-ES" dirty="0"/>
          </a:p>
          <a:p>
            <a:r>
              <a:rPr lang="es-ES" dirty="0"/>
              <a:t>x = [1, 2, 3]</a:t>
            </a:r>
          </a:p>
          <a:p>
            <a:r>
              <a:rPr lang="es-ES" dirty="0"/>
              <a:t>y = x</a:t>
            </a:r>
          </a:p>
          <a:p>
            <a:r>
              <a:rPr lang="es-ES" dirty="0"/>
              <a:t>print </a:t>
            </a:r>
            <a:r>
              <a:rPr lang="es-ES" dirty="0" smtClean="0"/>
              <a:t>(x)             # </a:t>
            </a:r>
            <a:r>
              <a:rPr lang="es-ES" dirty="0"/>
              <a:t>[1, 2, 3]</a:t>
            </a:r>
          </a:p>
          <a:p>
            <a:r>
              <a:rPr lang="es-ES" dirty="0"/>
              <a:t>y += [3, 2, 1]</a:t>
            </a:r>
          </a:p>
          <a:p>
            <a:r>
              <a:rPr lang="es-ES" dirty="0"/>
              <a:t>print </a:t>
            </a:r>
            <a:r>
              <a:rPr lang="es-ES" dirty="0" smtClean="0"/>
              <a:t>(x)             # </a:t>
            </a:r>
            <a:r>
              <a:rPr lang="es-ES" dirty="0"/>
              <a:t>[1, 2, 3, 3, 2, 1]</a:t>
            </a:r>
            <a:endParaRPr lang="uk-UA" dirty="0"/>
          </a:p>
        </p:txBody>
      </p:sp>
    </p:spTree>
    <p:extLst>
      <p:ext uri="{BB962C8B-B14F-4D97-AF65-F5344CB8AC3E}">
        <p14:creationId xmlns:p14="http://schemas.microsoft.com/office/powerpoint/2010/main" val="368495629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a:xfrm>
            <a:off x="415434" y="1023464"/>
            <a:ext cx="11240537" cy="458495"/>
          </a:xfrm>
        </p:spPr>
        <p:txBody>
          <a:bodyPr/>
          <a:lstStyle/>
          <a:p>
            <a:r>
              <a:rPr lang="en-US" dirty="0"/>
              <a:t>One trick to quickly test if a type is mutable or not, is to use id() built-in function.</a:t>
            </a:r>
            <a:endParaRPr lang="uk-UA" dirty="0"/>
          </a:p>
        </p:txBody>
      </p:sp>
      <p:sp>
        <p:nvSpPr>
          <p:cNvPr id="4" name="Title 3"/>
          <p:cNvSpPr>
            <a:spLocks noGrp="1"/>
          </p:cNvSpPr>
          <p:nvPr>
            <p:ph type="title"/>
          </p:nvPr>
        </p:nvSpPr>
        <p:spPr/>
        <p:txBody>
          <a:bodyPr/>
          <a:lstStyle/>
          <a:p>
            <a:r>
              <a:rPr lang="en-US" dirty="0" smtClean="0"/>
              <a:t>And ….</a:t>
            </a:r>
            <a:endParaRPr lang="uk-UA" dirty="0"/>
          </a:p>
        </p:txBody>
      </p:sp>
      <p:sp>
        <p:nvSpPr>
          <p:cNvPr id="5" name="Rectangle 4"/>
          <p:cNvSpPr/>
          <p:nvPr/>
        </p:nvSpPr>
        <p:spPr>
          <a:xfrm>
            <a:off x="415434" y="1909520"/>
            <a:ext cx="2840842" cy="369332"/>
          </a:xfrm>
          <a:prstGeom prst="rect">
            <a:avLst/>
          </a:prstGeom>
        </p:spPr>
        <p:txBody>
          <a:bodyPr wrap="none">
            <a:spAutoFit/>
          </a:bodyPr>
          <a:lstStyle/>
          <a:p>
            <a:r>
              <a:rPr lang="en-US" dirty="0" smtClean="0"/>
              <a:t>Example, </a:t>
            </a:r>
            <a:r>
              <a:rPr lang="en-US" dirty="0"/>
              <a:t>using on </a:t>
            </a:r>
            <a:r>
              <a:rPr lang="en-US" dirty="0" smtClean="0"/>
              <a:t>integer</a:t>
            </a:r>
            <a:endParaRPr lang="uk-UA" dirty="0"/>
          </a:p>
        </p:txBody>
      </p:sp>
      <p:sp>
        <p:nvSpPr>
          <p:cNvPr id="6" name="Rectangle 5"/>
          <p:cNvSpPr/>
          <p:nvPr/>
        </p:nvSpPr>
        <p:spPr>
          <a:xfrm>
            <a:off x="5265683" y="1937688"/>
            <a:ext cx="2483629" cy="369332"/>
          </a:xfrm>
          <a:prstGeom prst="rect">
            <a:avLst/>
          </a:prstGeom>
        </p:spPr>
        <p:txBody>
          <a:bodyPr wrap="none">
            <a:spAutoFit/>
          </a:bodyPr>
          <a:lstStyle/>
          <a:p>
            <a:r>
              <a:rPr lang="en-US" dirty="0"/>
              <a:t>Example, using on </a:t>
            </a:r>
            <a:r>
              <a:rPr lang="en-US" dirty="0" smtClean="0"/>
              <a:t>list</a:t>
            </a:r>
            <a:endParaRPr lang="uk-UA" dirty="0"/>
          </a:p>
        </p:txBody>
      </p:sp>
      <p:sp>
        <p:nvSpPr>
          <p:cNvPr id="7" name="Rectangle 6"/>
          <p:cNvSpPr/>
          <p:nvPr/>
        </p:nvSpPr>
        <p:spPr>
          <a:xfrm>
            <a:off x="415434" y="2704520"/>
            <a:ext cx="3736152" cy="2308324"/>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t>&gt;&gt;&gt; i = 1</a:t>
            </a:r>
          </a:p>
          <a:p>
            <a:r>
              <a:rPr lang="en-US" dirty="0"/>
              <a:t>&gt;&gt;&gt; id(i)</a:t>
            </a:r>
          </a:p>
          <a:p>
            <a:r>
              <a:rPr lang="en-US" dirty="0"/>
              <a:t>***704</a:t>
            </a:r>
          </a:p>
          <a:p>
            <a:r>
              <a:rPr lang="en-US" dirty="0"/>
              <a:t>&gt;&gt;&gt; i += 1</a:t>
            </a:r>
          </a:p>
          <a:p>
            <a:r>
              <a:rPr lang="en-US" dirty="0"/>
              <a:t>&gt;&gt;&gt; i</a:t>
            </a:r>
          </a:p>
          <a:p>
            <a:r>
              <a:rPr lang="en-US" dirty="0"/>
              <a:t>2</a:t>
            </a:r>
          </a:p>
          <a:p>
            <a:r>
              <a:rPr lang="en-US" dirty="0"/>
              <a:t>&gt;&gt;&gt; id(i)</a:t>
            </a:r>
          </a:p>
          <a:p>
            <a:r>
              <a:rPr lang="en-US" dirty="0"/>
              <a:t>***736 (different from ***704)</a:t>
            </a:r>
            <a:endParaRPr lang="uk-UA" dirty="0"/>
          </a:p>
        </p:txBody>
      </p:sp>
      <p:sp>
        <p:nvSpPr>
          <p:cNvPr id="8" name="Rectangle 7"/>
          <p:cNvSpPr/>
          <p:nvPr/>
        </p:nvSpPr>
        <p:spPr>
          <a:xfrm>
            <a:off x="5265683" y="2704520"/>
            <a:ext cx="4256689" cy="2308324"/>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t>&gt;&gt;&gt; a = [1]</a:t>
            </a:r>
          </a:p>
          <a:p>
            <a:r>
              <a:rPr lang="en-US" dirty="0"/>
              <a:t>&gt;&gt;&gt; id(a)</a:t>
            </a:r>
          </a:p>
          <a:p>
            <a:r>
              <a:rPr lang="en-US" dirty="0"/>
              <a:t>***416</a:t>
            </a:r>
          </a:p>
          <a:p>
            <a:r>
              <a:rPr lang="en-US" dirty="0"/>
              <a:t>&gt;&gt;&gt; a.append(2)</a:t>
            </a:r>
          </a:p>
          <a:p>
            <a:r>
              <a:rPr lang="en-US" dirty="0"/>
              <a:t>&gt;&gt;&gt; a</a:t>
            </a:r>
          </a:p>
          <a:p>
            <a:r>
              <a:rPr lang="en-US" dirty="0"/>
              <a:t>[1, 2]</a:t>
            </a:r>
          </a:p>
          <a:p>
            <a:r>
              <a:rPr lang="en-US" dirty="0"/>
              <a:t>&gt;&gt;&gt; id(a)</a:t>
            </a:r>
          </a:p>
          <a:p>
            <a:r>
              <a:rPr lang="en-US" dirty="0"/>
              <a:t>***416 (same with the above id)</a:t>
            </a:r>
            <a:endParaRPr lang="uk-UA" dirty="0"/>
          </a:p>
        </p:txBody>
      </p:sp>
    </p:spTree>
    <p:extLst>
      <p:ext uri="{BB962C8B-B14F-4D97-AF65-F5344CB8AC3E}">
        <p14:creationId xmlns:p14="http://schemas.microsoft.com/office/powerpoint/2010/main" val="6520499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And ….</a:t>
            </a:r>
            <a:endParaRPr lang="uk-UA" dirty="0"/>
          </a:p>
        </p:txBody>
      </p:sp>
      <p:sp>
        <p:nvSpPr>
          <p:cNvPr id="7" name="Rectangle 6"/>
          <p:cNvSpPr/>
          <p:nvPr/>
        </p:nvSpPr>
        <p:spPr>
          <a:xfrm>
            <a:off x="888399" y="1219354"/>
            <a:ext cx="3736152" cy="4524315"/>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t>&gt;&gt;&gt; a=list(range(10))</a:t>
            </a:r>
          </a:p>
          <a:p>
            <a:r>
              <a:rPr lang="en-US" dirty="0"/>
              <a:t>&gt;&gt;&gt; print(a)</a:t>
            </a:r>
          </a:p>
          <a:p>
            <a:r>
              <a:rPr lang="en-US" dirty="0"/>
              <a:t>[0, 1, 2, 3, 4, 5, 6, 7, 8, 9]</a:t>
            </a:r>
          </a:p>
          <a:p>
            <a:r>
              <a:rPr lang="en-US" dirty="0"/>
              <a:t>&gt;&gt;&gt; b=a</a:t>
            </a:r>
          </a:p>
          <a:p>
            <a:r>
              <a:rPr lang="en-US" dirty="0"/>
              <a:t>&gt;&gt;&gt; print(b)</a:t>
            </a:r>
          </a:p>
          <a:p>
            <a:r>
              <a:rPr lang="en-US" dirty="0"/>
              <a:t>[0, 1, 2, 3, 4, 5, 6, 7, 8, 9]</a:t>
            </a:r>
          </a:p>
          <a:p>
            <a:r>
              <a:rPr lang="en-US" dirty="0"/>
              <a:t>&gt;&gt;&gt; print(id(a),id(b))</a:t>
            </a:r>
          </a:p>
          <a:p>
            <a:r>
              <a:rPr lang="en-US" dirty="0"/>
              <a:t>25309056 25309056</a:t>
            </a:r>
          </a:p>
          <a:p>
            <a:r>
              <a:rPr lang="en-US" dirty="0" smtClean="0"/>
              <a:t>&gt;&gt;&gt;a.append(10)</a:t>
            </a:r>
            <a:endParaRPr lang="en-US" dirty="0"/>
          </a:p>
          <a:p>
            <a:r>
              <a:rPr lang="en-US" dirty="0"/>
              <a:t>&gt;&gt;&gt; print(a)</a:t>
            </a:r>
          </a:p>
          <a:p>
            <a:r>
              <a:rPr lang="en-US" dirty="0"/>
              <a:t>[0, 1, 2, 3, 4, 5, 6, 7, 8, 9, 10]</a:t>
            </a:r>
          </a:p>
          <a:p>
            <a:r>
              <a:rPr lang="en-US" dirty="0"/>
              <a:t>&gt;&gt;&gt; print(b)</a:t>
            </a:r>
          </a:p>
          <a:p>
            <a:r>
              <a:rPr lang="en-US" dirty="0"/>
              <a:t>[0, 1, 2, 3, 4, 5, 6, 7, 8, 9, 10]</a:t>
            </a:r>
          </a:p>
          <a:p>
            <a:r>
              <a:rPr lang="en-US" dirty="0"/>
              <a:t>&gt;&gt;&gt; print(id(a),id(b))</a:t>
            </a:r>
          </a:p>
          <a:p>
            <a:r>
              <a:rPr lang="en-US" dirty="0"/>
              <a:t>25309056 25309056</a:t>
            </a:r>
          </a:p>
          <a:p>
            <a:r>
              <a:rPr lang="en-US" dirty="0"/>
              <a:t>&gt;&gt;&gt;</a:t>
            </a:r>
          </a:p>
        </p:txBody>
      </p:sp>
      <p:sp>
        <p:nvSpPr>
          <p:cNvPr id="8" name="Rectangle 7"/>
          <p:cNvSpPr/>
          <p:nvPr/>
        </p:nvSpPr>
        <p:spPr>
          <a:xfrm>
            <a:off x="5943597" y="1219354"/>
            <a:ext cx="4256689" cy="4524315"/>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t>&gt;&gt;&gt; </a:t>
            </a:r>
            <a:r>
              <a:rPr lang="en-US" dirty="0" smtClean="0"/>
              <a:t>a=1                          #a=1</a:t>
            </a:r>
            <a:endParaRPr lang="en-US" dirty="0"/>
          </a:p>
          <a:p>
            <a:r>
              <a:rPr lang="en-US" dirty="0"/>
              <a:t>&gt;&gt;&gt; </a:t>
            </a:r>
            <a:r>
              <a:rPr lang="en-US" dirty="0" smtClean="0"/>
              <a:t>b=a                          #b=1</a:t>
            </a:r>
            <a:endParaRPr lang="en-US" dirty="0"/>
          </a:p>
          <a:p>
            <a:r>
              <a:rPr lang="en-US" dirty="0"/>
              <a:t>&gt;&gt;&gt; print(id(a),id(b))</a:t>
            </a:r>
          </a:p>
          <a:p>
            <a:r>
              <a:rPr lang="en-US" dirty="0"/>
              <a:t>1346459376 1346459376</a:t>
            </a:r>
          </a:p>
          <a:p>
            <a:r>
              <a:rPr lang="en-US" dirty="0"/>
              <a:t>&gt;&gt;&gt; b+=</a:t>
            </a:r>
            <a:r>
              <a:rPr lang="en-US" dirty="0" smtClean="0"/>
              <a:t>1                       #b=2</a:t>
            </a:r>
            <a:endParaRPr lang="en-US" dirty="0"/>
          </a:p>
          <a:p>
            <a:r>
              <a:rPr lang="en-US" dirty="0"/>
              <a:t>&gt;&gt;&gt; print(id(a),id(b))</a:t>
            </a:r>
          </a:p>
          <a:p>
            <a:r>
              <a:rPr lang="en-US" dirty="0"/>
              <a:t>1346459376 1346459392</a:t>
            </a:r>
          </a:p>
          <a:p>
            <a:r>
              <a:rPr lang="en-US" dirty="0"/>
              <a:t>&gt;&gt;&gt; </a:t>
            </a:r>
            <a:r>
              <a:rPr lang="en-US" dirty="0" smtClean="0"/>
              <a:t>c=2                         #c=2</a:t>
            </a:r>
            <a:endParaRPr lang="en-US" dirty="0"/>
          </a:p>
          <a:p>
            <a:r>
              <a:rPr lang="en-US" dirty="0"/>
              <a:t>&gt;&gt;&gt; print(id(a),id(b),id(c))</a:t>
            </a:r>
          </a:p>
          <a:p>
            <a:r>
              <a:rPr lang="en-US" dirty="0"/>
              <a:t>1346459376 1346459392 1346459392</a:t>
            </a:r>
          </a:p>
          <a:p>
            <a:r>
              <a:rPr lang="en-US" dirty="0"/>
              <a:t>&gt;&gt;&gt; d=1000</a:t>
            </a:r>
          </a:p>
          <a:p>
            <a:r>
              <a:rPr lang="en-US" dirty="0"/>
              <a:t>&gt;&gt;&gt; </a:t>
            </a:r>
            <a:r>
              <a:rPr lang="en-US" dirty="0" smtClean="0"/>
              <a:t>k=d+1                     #k=1001</a:t>
            </a:r>
            <a:endParaRPr lang="en-US" dirty="0"/>
          </a:p>
          <a:p>
            <a:r>
              <a:rPr lang="en-US" dirty="0"/>
              <a:t>&gt;&gt;&gt; d+=</a:t>
            </a:r>
            <a:r>
              <a:rPr lang="en-US" dirty="0" smtClean="0"/>
              <a:t>1                      #d=1001</a:t>
            </a:r>
            <a:endParaRPr lang="en-US" dirty="0"/>
          </a:p>
          <a:p>
            <a:r>
              <a:rPr lang="en-US" dirty="0"/>
              <a:t>&gt;&gt;&gt; print(id(d),id(k</a:t>
            </a:r>
            <a:r>
              <a:rPr lang="en-US" dirty="0" smtClean="0"/>
              <a:t>))</a:t>
            </a:r>
          </a:p>
          <a:p>
            <a:r>
              <a:rPr lang="uk-UA" dirty="0"/>
              <a:t>20898480 </a:t>
            </a:r>
            <a:r>
              <a:rPr lang="uk-UA" dirty="0" smtClean="0"/>
              <a:t>20898464</a:t>
            </a:r>
            <a:endParaRPr lang="en-US" dirty="0" smtClean="0"/>
          </a:p>
          <a:p>
            <a:endParaRPr lang="uk-UA" dirty="0"/>
          </a:p>
        </p:txBody>
      </p:sp>
    </p:spTree>
    <p:extLst>
      <p:ext uri="{BB962C8B-B14F-4D97-AF65-F5344CB8AC3E}">
        <p14:creationId xmlns:p14="http://schemas.microsoft.com/office/powerpoint/2010/main" val="81017482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a:xfrm>
            <a:off x="402291" y="716990"/>
            <a:ext cx="4786022" cy="4159615"/>
          </a:xfrm>
        </p:spPr>
        <p:txBody>
          <a:bodyPr/>
          <a:lstStyle/>
          <a:p>
            <a:r>
              <a:rPr lang="en-US" dirty="0" smtClean="0"/>
              <a:t>Sometimes </a:t>
            </a:r>
            <a:r>
              <a:rPr lang="en-US" dirty="0"/>
              <a:t>it's necessary to perform conversions between the built-in types. </a:t>
            </a:r>
          </a:p>
          <a:p>
            <a:r>
              <a:rPr lang="en-US" dirty="0" smtClean="0"/>
              <a:t>To </a:t>
            </a:r>
            <a:r>
              <a:rPr lang="en-US" dirty="0"/>
              <a:t>convert between types you simply use the type name as a function. </a:t>
            </a:r>
          </a:p>
          <a:p>
            <a:r>
              <a:rPr lang="en-US" dirty="0" smtClean="0"/>
              <a:t>All </a:t>
            </a:r>
            <a:r>
              <a:rPr lang="en-US" dirty="0"/>
              <a:t>of these functions return a new object representing the converted value.</a:t>
            </a:r>
            <a:endParaRPr lang="uk-UA" dirty="0"/>
          </a:p>
        </p:txBody>
      </p:sp>
      <p:sp>
        <p:nvSpPr>
          <p:cNvPr id="4" name="Title 3"/>
          <p:cNvSpPr>
            <a:spLocks noGrp="1"/>
          </p:cNvSpPr>
          <p:nvPr>
            <p:ph type="title"/>
          </p:nvPr>
        </p:nvSpPr>
        <p:spPr/>
        <p:txBody>
          <a:bodyPr/>
          <a:lstStyle/>
          <a:p>
            <a:r>
              <a:rPr lang="en-US" dirty="0"/>
              <a:t>Type Conversion</a:t>
            </a:r>
            <a:br>
              <a:rPr lang="en-US" dirty="0"/>
            </a:br>
            <a:endParaRPr lang="uk-UA" dirty="0"/>
          </a:p>
        </p:txBody>
      </p:sp>
      <p:graphicFrame>
        <p:nvGraphicFramePr>
          <p:cNvPr id="5" name="Table 4"/>
          <p:cNvGraphicFramePr>
            <a:graphicFrameLocks noGrp="1"/>
          </p:cNvGraphicFramePr>
          <p:nvPr>
            <p:extLst>
              <p:ext uri="{D42A27DB-BD31-4B8C-83A1-F6EECF244321}">
                <p14:modId xmlns:p14="http://schemas.microsoft.com/office/powerpoint/2010/main" val="3798455830"/>
              </p:ext>
            </p:extLst>
          </p:nvPr>
        </p:nvGraphicFramePr>
        <p:xfrm>
          <a:off x="5618601" y="55981"/>
          <a:ext cx="6169312" cy="6691779"/>
        </p:xfrm>
        <a:graphic>
          <a:graphicData uri="http://schemas.openxmlformats.org/drawingml/2006/table">
            <a:tbl>
              <a:tblPr/>
              <a:tblGrid>
                <a:gridCol w="3084656">
                  <a:extLst>
                    <a:ext uri="{9D8B030D-6E8A-4147-A177-3AD203B41FA5}">
                      <a16:colId xmlns:a16="http://schemas.microsoft.com/office/drawing/2014/main" val="20000"/>
                    </a:ext>
                  </a:extLst>
                </a:gridCol>
                <a:gridCol w="3084656">
                  <a:extLst>
                    <a:ext uri="{9D8B030D-6E8A-4147-A177-3AD203B41FA5}">
                      <a16:colId xmlns:a16="http://schemas.microsoft.com/office/drawing/2014/main" val="20001"/>
                    </a:ext>
                  </a:extLst>
                </a:gridCol>
              </a:tblGrid>
              <a:tr h="310379">
                <a:tc>
                  <a:txBody>
                    <a:bodyPr/>
                    <a:lstStyle/>
                    <a:p>
                      <a:pPr fontAlgn="t"/>
                      <a:r>
                        <a:rPr lang="en-US" sz="1400" b="1" baseline="0" dirty="0">
                          <a:effectLst/>
                        </a:rPr>
                        <a:t>Function</a:t>
                      </a:r>
                      <a:endParaRPr lang="en-US" sz="1400" baseline="0" dirty="0">
                        <a:effectLst/>
                      </a:endParaRP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1" baseline="0" dirty="0">
                          <a:effectLst/>
                        </a:rPr>
                        <a:t>Description</a:t>
                      </a:r>
                      <a:endParaRPr lang="en-US" sz="1400" baseline="0" dirty="0">
                        <a:effectLst/>
                      </a:endParaRP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00"/>
                  </a:ext>
                </a:extLst>
              </a:tr>
              <a:tr h="309119">
                <a:tc>
                  <a:txBody>
                    <a:bodyPr/>
                    <a:lstStyle/>
                    <a:p>
                      <a:pPr fontAlgn="t"/>
                      <a:r>
                        <a:rPr lang="en-US" sz="1400" b="1" baseline="0" dirty="0" err="1">
                          <a:effectLst/>
                        </a:rPr>
                        <a:t>int</a:t>
                      </a:r>
                      <a:r>
                        <a:rPr lang="en-US" sz="1400" b="1" baseline="0" dirty="0">
                          <a:effectLst/>
                        </a:rPr>
                        <a:t>(x [,base])</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Converts x to an integer. base specifies the base if x is a string.</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01"/>
                  </a:ext>
                </a:extLst>
              </a:tr>
              <a:tr h="330173">
                <a:tc>
                  <a:txBody>
                    <a:bodyPr/>
                    <a:lstStyle/>
                    <a:p>
                      <a:pPr fontAlgn="t"/>
                      <a:r>
                        <a:rPr lang="en-US" sz="1400" b="1" baseline="0">
                          <a:effectLst/>
                        </a:rPr>
                        <a:t>long(x [,base] )</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Converts x to a long integer. base specifies the base if x is a string.</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02"/>
                  </a:ext>
                </a:extLst>
              </a:tr>
              <a:tr h="310379">
                <a:tc>
                  <a:txBody>
                    <a:bodyPr/>
                    <a:lstStyle/>
                    <a:p>
                      <a:pPr fontAlgn="t"/>
                      <a:r>
                        <a:rPr lang="en-US" sz="1400" b="1" baseline="0">
                          <a:effectLst/>
                        </a:rPr>
                        <a:t>float(x)</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Converts x to a floating-point number.</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03"/>
                  </a:ext>
                </a:extLst>
              </a:tr>
              <a:tr h="310379">
                <a:tc>
                  <a:txBody>
                    <a:bodyPr/>
                    <a:lstStyle/>
                    <a:p>
                      <a:pPr fontAlgn="t"/>
                      <a:r>
                        <a:rPr lang="en-US" sz="1400" b="1" baseline="0">
                          <a:effectLst/>
                        </a:rPr>
                        <a:t>complex(real[,imag])</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Creates a complex number.</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04"/>
                  </a:ext>
                </a:extLst>
              </a:tr>
              <a:tr h="310379">
                <a:tc>
                  <a:txBody>
                    <a:bodyPr/>
                    <a:lstStyle/>
                    <a:p>
                      <a:pPr fontAlgn="t"/>
                      <a:r>
                        <a:rPr lang="en-US" sz="1400" b="1" baseline="0" dirty="0">
                          <a:effectLst/>
                        </a:rPr>
                        <a:t>str(x)</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Converts object x to a string representation.</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05"/>
                  </a:ext>
                </a:extLst>
              </a:tr>
              <a:tr h="310379">
                <a:tc>
                  <a:txBody>
                    <a:bodyPr/>
                    <a:lstStyle/>
                    <a:p>
                      <a:pPr fontAlgn="t"/>
                      <a:r>
                        <a:rPr lang="en-US" sz="1400" b="1" baseline="0">
                          <a:effectLst/>
                        </a:rPr>
                        <a:t>repr(x)</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Converts object x to an expression string.</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06"/>
                  </a:ext>
                </a:extLst>
              </a:tr>
              <a:tr h="310379">
                <a:tc>
                  <a:txBody>
                    <a:bodyPr/>
                    <a:lstStyle/>
                    <a:p>
                      <a:pPr fontAlgn="t"/>
                      <a:r>
                        <a:rPr lang="en-US" sz="1400" b="1" baseline="0">
                          <a:effectLst/>
                        </a:rPr>
                        <a:t>eval(str)</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Evaluates a string and returns an object.</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07"/>
                  </a:ext>
                </a:extLst>
              </a:tr>
              <a:tr h="310379">
                <a:tc>
                  <a:txBody>
                    <a:bodyPr/>
                    <a:lstStyle/>
                    <a:p>
                      <a:pPr fontAlgn="t"/>
                      <a:r>
                        <a:rPr lang="en-US" sz="1400" b="1" baseline="0">
                          <a:effectLst/>
                        </a:rPr>
                        <a:t>tuple(s)</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Converts s to a tuple.</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08"/>
                  </a:ext>
                </a:extLst>
              </a:tr>
              <a:tr h="310379">
                <a:tc>
                  <a:txBody>
                    <a:bodyPr/>
                    <a:lstStyle/>
                    <a:p>
                      <a:pPr fontAlgn="t"/>
                      <a:r>
                        <a:rPr lang="en-US" sz="1400" b="1" baseline="0">
                          <a:effectLst/>
                        </a:rPr>
                        <a:t>list(s)</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Converts s to a list.</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09"/>
                  </a:ext>
                </a:extLst>
              </a:tr>
              <a:tr h="310379">
                <a:tc>
                  <a:txBody>
                    <a:bodyPr/>
                    <a:lstStyle/>
                    <a:p>
                      <a:pPr fontAlgn="t"/>
                      <a:r>
                        <a:rPr lang="en-US" sz="1400" b="1" baseline="0">
                          <a:effectLst/>
                        </a:rPr>
                        <a:t>set(s)</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Converts s to a set.</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10"/>
                  </a:ext>
                </a:extLst>
              </a:tr>
              <a:tr h="314541">
                <a:tc>
                  <a:txBody>
                    <a:bodyPr/>
                    <a:lstStyle/>
                    <a:p>
                      <a:pPr fontAlgn="t"/>
                      <a:r>
                        <a:rPr lang="en-US" sz="1400" b="1" baseline="0" dirty="0">
                          <a:effectLst/>
                        </a:rPr>
                        <a:t>dict(d)</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Creates a dictionary. d must be a sequence of (key,value) tuples.</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11"/>
                  </a:ext>
                </a:extLst>
              </a:tr>
              <a:tr h="310379">
                <a:tc>
                  <a:txBody>
                    <a:bodyPr/>
                    <a:lstStyle/>
                    <a:p>
                      <a:pPr fontAlgn="t"/>
                      <a:r>
                        <a:rPr lang="en-US" sz="1400" b="1" baseline="0">
                          <a:effectLst/>
                        </a:rPr>
                        <a:t>frozenset(s)</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Converts s to a frozen set.</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12"/>
                  </a:ext>
                </a:extLst>
              </a:tr>
              <a:tr h="310379">
                <a:tc>
                  <a:txBody>
                    <a:bodyPr/>
                    <a:lstStyle/>
                    <a:p>
                      <a:pPr fontAlgn="t"/>
                      <a:r>
                        <a:rPr lang="en-US" sz="1400" b="1" baseline="0">
                          <a:effectLst/>
                        </a:rPr>
                        <a:t>chr(x)</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Converts an integer to a character.</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13"/>
                  </a:ext>
                </a:extLst>
              </a:tr>
              <a:tr h="310379">
                <a:tc>
                  <a:txBody>
                    <a:bodyPr/>
                    <a:lstStyle/>
                    <a:p>
                      <a:pPr fontAlgn="t"/>
                      <a:r>
                        <a:rPr lang="en-US" sz="1400" b="1" baseline="0">
                          <a:effectLst/>
                        </a:rPr>
                        <a:t>unichr(x)</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Converts an integer to a Unicode character.</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14"/>
                  </a:ext>
                </a:extLst>
              </a:tr>
              <a:tr h="310379">
                <a:tc>
                  <a:txBody>
                    <a:bodyPr/>
                    <a:lstStyle/>
                    <a:p>
                      <a:pPr fontAlgn="t"/>
                      <a:r>
                        <a:rPr lang="en-US" sz="1400" b="1" baseline="0">
                          <a:effectLst/>
                        </a:rPr>
                        <a:t>ord(x)</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Converts a single character to its integer value.</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15"/>
                  </a:ext>
                </a:extLst>
              </a:tr>
              <a:tr h="285524">
                <a:tc>
                  <a:txBody>
                    <a:bodyPr/>
                    <a:lstStyle/>
                    <a:p>
                      <a:pPr fontAlgn="t"/>
                      <a:r>
                        <a:rPr lang="en-US" sz="1400" b="1" baseline="0">
                          <a:effectLst/>
                        </a:rPr>
                        <a:t>hex(x)</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a:effectLst/>
                        </a:rPr>
                        <a:t>Converts an integer to a hexadecimal string.</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16"/>
                  </a:ext>
                </a:extLst>
              </a:tr>
              <a:tr h="310379">
                <a:tc>
                  <a:txBody>
                    <a:bodyPr/>
                    <a:lstStyle/>
                    <a:p>
                      <a:pPr fontAlgn="t"/>
                      <a:r>
                        <a:rPr lang="en-US" sz="1400" b="1" baseline="0" dirty="0" err="1">
                          <a:effectLst/>
                        </a:rPr>
                        <a:t>oct</a:t>
                      </a:r>
                      <a:r>
                        <a:rPr lang="en-US" sz="1400" b="1" baseline="0" dirty="0">
                          <a:effectLst/>
                        </a:rPr>
                        <a:t>(x)</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tc>
                  <a:txBody>
                    <a:bodyPr/>
                    <a:lstStyle/>
                    <a:p>
                      <a:pPr fontAlgn="t"/>
                      <a:r>
                        <a:rPr lang="en-US" sz="1400" baseline="0" dirty="0">
                          <a:effectLst/>
                        </a:rPr>
                        <a:t>Converts an integer to an octal string.</a:t>
                      </a:r>
                    </a:p>
                  </a:txBody>
                  <a:tcPr marL="41510" marR="41510" marT="20755" marB="20755">
                    <a:lnL w="6350" cap="flat" cmpd="sng" algn="ctr">
                      <a:solidFill>
                        <a:srgbClr val="999999"/>
                      </a:solidFill>
                      <a:prstDash val="solid"/>
                      <a:round/>
                      <a:headEnd type="none" w="med" len="med"/>
                      <a:tailEnd type="none" w="med" len="med"/>
                    </a:lnL>
                    <a:lnR w="6350" cap="flat" cmpd="sng" algn="ctr">
                      <a:solidFill>
                        <a:srgbClr val="999999"/>
                      </a:solidFill>
                      <a:prstDash val="solid"/>
                      <a:round/>
                      <a:headEnd type="none" w="med" len="med"/>
                      <a:tailEnd type="none" w="med" len="med"/>
                    </a:lnR>
                    <a:lnT w="6350" cap="flat" cmpd="sng" algn="ctr">
                      <a:solidFill>
                        <a:srgbClr val="999999"/>
                      </a:solidFill>
                      <a:prstDash val="solid"/>
                      <a:round/>
                      <a:headEnd type="none" w="med" len="med"/>
                      <a:tailEnd type="none" w="med" len="med"/>
                    </a:lnT>
                    <a:lnB w="6350" cap="flat" cmpd="sng" algn="ctr">
                      <a:solidFill>
                        <a:srgbClr val="999999"/>
                      </a:solidFill>
                      <a:prstDash val="solid"/>
                      <a:round/>
                      <a:headEnd type="none" w="med" len="med"/>
                      <a:tailEnd type="none" w="med" len="med"/>
                    </a:lnB>
                    <a:solidFill>
                      <a:srgbClr val="FFFFFF"/>
                    </a:solidFill>
                  </a:tcPr>
                </a:tc>
                <a:extLst>
                  <a:ext uri="{0D108BD9-81ED-4DB2-BD59-A6C34878D82A}">
                    <a16:rowId xmlns:a16="http://schemas.microsoft.com/office/drawing/2014/main" val="10017"/>
                  </a:ext>
                </a:extLst>
              </a:tr>
            </a:tbl>
          </a:graphicData>
        </a:graphic>
      </p:graphicFrame>
      <p:sp>
        <p:nvSpPr>
          <p:cNvPr id="6" name="Rectangle 5"/>
          <p:cNvSpPr/>
          <p:nvPr/>
        </p:nvSpPr>
        <p:spPr>
          <a:xfrm>
            <a:off x="265884" y="3429702"/>
            <a:ext cx="5058836" cy="2585323"/>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solidFill>
                  <a:schemeClr val="tx1"/>
                </a:solidFill>
              </a:rPr>
              <a:t>a = int("34")             </a:t>
            </a:r>
            <a:r>
              <a:rPr lang="en-US" dirty="0" smtClean="0">
                <a:solidFill>
                  <a:schemeClr val="tx1"/>
                </a:solidFill>
              </a:rPr>
              <a:t>          # </a:t>
            </a:r>
            <a:r>
              <a:rPr lang="en-US" dirty="0">
                <a:solidFill>
                  <a:schemeClr val="tx1"/>
                </a:solidFill>
              </a:rPr>
              <a:t>a = </a:t>
            </a:r>
            <a:r>
              <a:rPr lang="en-US" dirty="0" smtClean="0">
                <a:solidFill>
                  <a:schemeClr val="tx1"/>
                </a:solidFill>
              </a:rPr>
              <a:t>34</a:t>
            </a:r>
          </a:p>
          <a:p>
            <a:r>
              <a:rPr lang="en-US" dirty="0" smtClean="0">
                <a:solidFill>
                  <a:schemeClr val="tx1"/>
                </a:solidFill>
              </a:rPr>
              <a:t>a = </a:t>
            </a:r>
            <a:r>
              <a:rPr lang="en-US" dirty="0" err="1">
                <a:solidFill>
                  <a:schemeClr val="tx1"/>
                </a:solidFill>
              </a:rPr>
              <a:t>int</a:t>
            </a:r>
            <a:r>
              <a:rPr lang="en-US" dirty="0">
                <a:solidFill>
                  <a:schemeClr val="tx1"/>
                </a:solidFill>
              </a:rPr>
              <a:t> </a:t>
            </a:r>
            <a:r>
              <a:rPr lang="en-US" dirty="0" smtClean="0">
                <a:solidFill>
                  <a:schemeClr val="tx1"/>
                </a:solidFill>
              </a:rPr>
              <a:t>("</a:t>
            </a:r>
            <a:r>
              <a:rPr lang="en-US" dirty="0">
                <a:solidFill>
                  <a:schemeClr val="tx1"/>
                </a:solidFill>
              </a:rPr>
              <a:t>0100",2)                </a:t>
            </a:r>
            <a:r>
              <a:rPr lang="en-US" dirty="0" smtClean="0">
                <a:solidFill>
                  <a:schemeClr val="tx1"/>
                </a:solidFill>
              </a:rPr>
              <a:t> # a = 4</a:t>
            </a:r>
          </a:p>
          <a:p>
            <a:r>
              <a:rPr lang="en-US" dirty="0">
                <a:solidFill>
                  <a:schemeClr val="tx1"/>
                </a:solidFill>
              </a:rPr>
              <a:t>a = </a:t>
            </a:r>
            <a:r>
              <a:rPr lang="en-US" dirty="0" err="1" smtClean="0">
                <a:solidFill>
                  <a:schemeClr val="tx1"/>
                </a:solidFill>
              </a:rPr>
              <a:t>int</a:t>
            </a:r>
            <a:r>
              <a:rPr lang="en-US" dirty="0" smtClean="0">
                <a:solidFill>
                  <a:schemeClr val="tx1"/>
                </a:solidFill>
              </a:rPr>
              <a:t>(6.7)                        # </a:t>
            </a:r>
            <a:r>
              <a:rPr lang="en-US" dirty="0">
                <a:solidFill>
                  <a:schemeClr val="tx1"/>
                </a:solidFill>
              </a:rPr>
              <a:t>a = </a:t>
            </a:r>
            <a:r>
              <a:rPr lang="en-US" dirty="0" smtClean="0">
                <a:solidFill>
                  <a:schemeClr val="tx1"/>
                </a:solidFill>
              </a:rPr>
              <a:t>6</a:t>
            </a:r>
            <a:endParaRPr lang="en-US" dirty="0">
              <a:solidFill>
                <a:schemeClr val="tx1"/>
              </a:solidFill>
            </a:endParaRPr>
          </a:p>
          <a:p>
            <a:r>
              <a:rPr lang="en-US" dirty="0">
                <a:solidFill>
                  <a:schemeClr val="tx1"/>
                </a:solidFill>
              </a:rPr>
              <a:t>b = </a:t>
            </a:r>
            <a:r>
              <a:rPr lang="en-US" dirty="0" smtClean="0">
                <a:solidFill>
                  <a:schemeClr val="tx1"/>
                </a:solidFill>
              </a:rPr>
              <a:t>int("</a:t>
            </a:r>
            <a:r>
              <a:rPr lang="en-US" dirty="0">
                <a:solidFill>
                  <a:schemeClr val="tx1"/>
                </a:solidFill>
              </a:rPr>
              <a:t>0xfe76214</a:t>
            </a:r>
            <a:r>
              <a:rPr lang="en-US" dirty="0" smtClean="0">
                <a:solidFill>
                  <a:schemeClr val="tx1"/>
                </a:solidFill>
              </a:rPr>
              <a:t>",16</a:t>
            </a:r>
            <a:r>
              <a:rPr lang="en-US" dirty="0">
                <a:solidFill>
                  <a:schemeClr val="tx1"/>
                </a:solidFill>
              </a:rPr>
              <a:t>) </a:t>
            </a:r>
            <a:r>
              <a:rPr lang="en-US" dirty="0" smtClean="0">
                <a:solidFill>
                  <a:schemeClr val="tx1"/>
                </a:solidFill>
              </a:rPr>
              <a:t> #long  b=266822164L </a:t>
            </a:r>
          </a:p>
          <a:p>
            <a:r>
              <a:rPr lang="en-US" dirty="0">
                <a:solidFill>
                  <a:schemeClr val="tx1"/>
                </a:solidFill>
              </a:rPr>
              <a:t>b = </a:t>
            </a:r>
            <a:r>
              <a:rPr lang="en-US" dirty="0" smtClean="0">
                <a:solidFill>
                  <a:schemeClr val="tx1"/>
                </a:solidFill>
              </a:rPr>
              <a:t>int</a:t>
            </a:r>
            <a:r>
              <a:rPr lang="en-US" dirty="0">
                <a:solidFill>
                  <a:schemeClr val="tx1"/>
                </a:solidFill>
              </a:rPr>
              <a:t>("70",8</a:t>
            </a:r>
            <a:r>
              <a:rPr lang="en-US" dirty="0" smtClean="0">
                <a:solidFill>
                  <a:schemeClr val="tx1"/>
                </a:solidFill>
              </a:rPr>
              <a:t>)                    #b=56</a:t>
            </a:r>
            <a:endParaRPr lang="en-US" dirty="0">
              <a:solidFill>
                <a:schemeClr val="tx1"/>
              </a:solidFill>
            </a:endParaRPr>
          </a:p>
          <a:p>
            <a:r>
              <a:rPr lang="en-US" dirty="0" smtClean="0">
                <a:solidFill>
                  <a:schemeClr val="tx1"/>
                </a:solidFill>
              </a:rPr>
              <a:t>b </a:t>
            </a:r>
            <a:r>
              <a:rPr lang="en-US" dirty="0">
                <a:solidFill>
                  <a:schemeClr val="tx1"/>
                </a:solidFill>
              </a:rPr>
              <a:t>= float("</a:t>
            </a:r>
            <a:r>
              <a:rPr lang="en-US" dirty="0" smtClean="0">
                <a:solidFill>
                  <a:schemeClr val="tx1"/>
                </a:solidFill>
              </a:rPr>
              <a:t>3")                     </a:t>
            </a:r>
            <a:r>
              <a:rPr lang="en-US" dirty="0">
                <a:solidFill>
                  <a:schemeClr val="tx1"/>
                </a:solidFill>
              </a:rPr>
              <a:t># b = </a:t>
            </a:r>
            <a:r>
              <a:rPr lang="en-US" dirty="0" smtClean="0">
                <a:solidFill>
                  <a:schemeClr val="tx1"/>
                </a:solidFill>
              </a:rPr>
              <a:t>3.0</a:t>
            </a:r>
          </a:p>
          <a:p>
            <a:r>
              <a:rPr lang="en-US" dirty="0" smtClean="0">
                <a:solidFill>
                  <a:schemeClr val="tx1"/>
                </a:solidFill>
              </a:rPr>
              <a:t>c </a:t>
            </a:r>
            <a:r>
              <a:rPr lang="en-US" dirty="0">
                <a:solidFill>
                  <a:schemeClr val="tx1"/>
                </a:solidFill>
              </a:rPr>
              <a:t>= </a:t>
            </a:r>
            <a:r>
              <a:rPr lang="en-US" dirty="0" err="1">
                <a:solidFill>
                  <a:schemeClr val="tx1"/>
                </a:solidFill>
              </a:rPr>
              <a:t>eval</a:t>
            </a:r>
            <a:r>
              <a:rPr lang="en-US" dirty="0" smtClean="0">
                <a:solidFill>
                  <a:schemeClr val="tx1"/>
                </a:solidFill>
              </a:rPr>
              <a:t>("3, 5, 6")              # </a:t>
            </a:r>
            <a:r>
              <a:rPr lang="en-US" dirty="0">
                <a:solidFill>
                  <a:schemeClr val="tx1"/>
                </a:solidFill>
              </a:rPr>
              <a:t>c = </a:t>
            </a:r>
            <a:r>
              <a:rPr lang="en-US" dirty="0" smtClean="0">
                <a:solidFill>
                  <a:schemeClr val="tx1"/>
                </a:solidFill>
              </a:rPr>
              <a:t>(3,5,6)</a:t>
            </a:r>
          </a:p>
          <a:p>
            <a:r>
              <a:rPr lang="en-US" dirty="0">
                <a:solidFill>
                  <a:schemeClr val="tx1"/>
                </a:solidFill>
              </a:rPr>
              <a:t>c = </a:t>
            </a:r>
            <a:r>
              <a:rPr lang="en-US" dirty="0" err="1">
                <a:solidFill>
                  <a:schemeClr val="tx1"/>
                </a:solidFill>
              </a:rPr>
              <a:t>eval</a:t>
            </a:r>
            <a:r>
              <a:rPr lang="en-US" dirty="0">
                <a:solidFill>
                  <a:schemeClr val="tx1"/>
                </a:solidFill>
              </a:rPr>
              <a:t>("</a:t>
            </a:r>
            <a:r>
              <a:rPr lang="en-US" dirty="0" smtClean="0">
                <a:solidFill>
                  <a:schemeClr val="tx1"/>
                </a:solidFill>
              </a:rPr>
              <a:t>3 + 5 + </a:t>
            </a:r>
            <a:r>
              <a:rPr lang="en-US" dirty="0">
                <a:solidFill>
                  <a:schemeClr val="tx1"/>
                </a:solidFill>
              </a:rPr>
              <a:t>6") </a:t>
            </a:r>
            <a:r>
              <a:rPr lang="en-US" dirty="0" smtClean="0">
                <a:solidFill>
                  <a:schemeClr val="tx1"/>
                </a:solidFill>
              </a:rPr>
              <a:t>        # </a:t>
            </a:r>
            <a:r>
              <a:rPr lang="en-US" dirty="0">
                <a:solidFill>
                  <a:schemeClr val="tx1"/>
                </a:solidFill>
              </a:rPr>
              <a:t>c = </a:t>
            </a:r>
            <a:r>
              <a:rPr lang="en-US" dirty="0" smtClean="0">
                <a:solidFill>
                  <a:schemeClr val="tx1"/>
                </a:solidFill>
              </a:rPr>
              <a:t>14</a:t>
            </a:r>
            <a:endParaRPr lang="uk-UA" dirty="0">
              <a:solidFill>
                <a:schemeClr val="tx1"/>
              </a:solidFill>
            </a:endParaRPr>
          </a:p>
          <a:p>
            <a:endParaRPr lang="uk-UA" dirty="0">
              <a:solidFill>
                <a:schemeClr val="tx1"/>
              </a:solidFill>
            </a:endParaRPr>
          </a:p>
        </p:txBody>
      </p:sp>
    </p:spTree>
    <p:extLst>
      <p:ext uri="{BB962C8B-B14F-4D97-AF65-F5344CB8AC3E}">
        <p14:creationId xmlns:p14="http://schemas.microsoft.com/office/powerpoint/2010/main" val="763543151"/>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half" idx="2"/>
          </p:nvPr>
        </p:nvSpPr>
        <p:spPr>
          <a:xfrm>
            <a:off x="507043" y="1834707"/>
            <a:ext cx="4980959" cy="4159615"/>
          </a:xfrm>
        </p:spPr>
        <p:style>
          <a:lnRef idx="1">
            <a:schemeClr val="accent4"/>
          </a:lnRef>
          <a:fillRef idx="2">
            <a:schemeClr val="accent4"/>
          </a:fillRef>
          <a:effectRef idx="1">
            <a:schemeClr val="accent4"/>
          </a:effectRef>
          <a:fontRef idx="minor">
            <a:schemeClr val="dk1"/>
          </a:fontRef>
        </p:style>
        <p:txBody>
          <a:bodyPr>
            <a:normAutofit fontScale="92500" lnSpcReduction="20000"/>
          </a:bodyPr>
          <a:lstStyle/>
          <a:p>
            <a:r>
              <a:rPr lang="en-US" dirty="0">
                <a:solidFill>
                  <a:schemeClr val="tx1"/>
                </a:solidFill>
              </a:rPr>
              <a:t>&gt;&gt;&gt; type([]) is list</a:t>
            </a:r>
          </a:p>
          <a:p>
            <a:r>
              <a:rPr lang="en-US" dirty="0">
                <a:solidFill>
                  <a:schemeClr val="tx1"/>
                </a:solidFill>
              </a:rPr>
              <a:t>True</a:t>
            </a:r>
          </a:p>
          <a:p>
            <a:r>
              <a:rPr lang="en-US" dirty="0">
                <a:solidFill>
                  <a:schemeClr val="tx1"/>
                </a:solidFill>
              </a:rPr>
              <a:t>&gt;&gt;&gt; type({}) is dict</a:t>
            </a:r>
          </a:p>
          <a:p>
            <a:r>
              <a:rPr lang="en-US" dirty="0">
                <a:solidFill>
                  <a:schemeClr val="tx1"/>
                </a:solidFill>
              </a:rPr>
              <a:t>True</a:t>
            </a:r>
          </a:p>
          <a:p>
            <a:r>
              <a:rPr lang="en-US" dirty="0">
                <a:solidFill>
                  <a:schemeClr val="tx1"/>
                </a:solidFill>
              </a:rPr>
              <a:t>&gt;&gt;&gt; type('') is str</a:t>
            </a:r>
          </a:p>
          <a:p>
            <a:r>
              <a:rPr lang="en-US" dirty="0">
                <a:solidFill>
                  <a:schemeClr val="tx1"/>
                </a:solidFill>
              </a:rPr>
              <a:t>True</a:t>
            </a:r>
          </a:p>
          <a:p>
            <a:r>
              <a:rPr lang="en-US" dirty="0">
                <a:solidFill>
                  <a:schemeClr val="tx1"/>
                </a:solidFill>
              </a:rPr>
              <a:t>&gt;&gt;&gt; type(0) is int</a:t>
            </a:r>
          </a:p>
          <a:p>
            <a:r>
              <a:rPr lang="en-US" dirty="0">
                <a:solidFill>
                  <a:schemeClr val="tx1"/>
                </a:solidFill>
              </a:rPr>
              <a:t>True</a:t>
            </a:r>
          </a:p>
          <a:p>
            <a:r>
              <a:rPr lang="en-US" dirty="0">
                <a:solidFill>
                  <a:schemeClr val="tx1"/>
                </a:solidFill>
              </a:rPr>
              <a:t>&gt;&gt;&gt; type({})</a:t>
            </a:r>
          </a:p>
          <a:p>
            <a:r>
              <a:rPr lang="en-US" dirty="0">
                <a:solidFill>
                  <a:schemeClr val="tx1"/>
                </a:solidFill>
              </a:rPr>
              <a:t>&lt;type '</a:t>
            </a:r>
            <a:r>
              <a:rPr lang="en-US" dirty="0" err="1">
                <a:solidFill>
                  <a:schemeClr val="tx1"/>
                </a:solidFill>
              </a:rPr>
              <a:t>dict</a:t>
            </a:r>
            <a:r>
              <a:rPr lang="en-US" dirty="0">
                <a:solidFill>
                  <a:schemeClr val="tx1"/>
                </a:solidFill>
              </a:rPr>
              <a:t>'&gt;</a:t>
            </a:r>
          </a:p>
          <a:p>
            <a:r>
              <a:rPr lang="en-US" dirty="0">
                <a:solidFill>
                  <a:schemeClr val="tx1"/>
                </a:solidFill>
              </a:rPr>
              <a:t>&gt;&gt;&gt; type([])</a:t>
            </a:r>
          </a:p>
          <a:p>
            <a:r>
              <a:rPr lang="en-US" dirty="0">
                <a:solidFill>
                  <a:schemeClr val="tx1"/>
                </a:solidFill>
              </a:rPr>
              <a:t>&lt;type 'list</a:t>
            </a:r>
            <a:r>
              <a:rPr lang="en-US" dirty="0" smtClean="0">
                <a:solidFill>
                  <a:schemeClr val="tx1"/>
                </a:solidFill>
              </a:rPr>
              <a:t>'&gt;</a:t>
            </a:r>
            <a:endParaRPr lang="uk-UA" dirty="0">
              <a:solidFill>
                <a:schemeClr val="tx1"/>
              </a:solidFill>
            </a:endParaRPr>
          </a:p>
        </p:txBody>
      </p:sp>
      <p:sp>
        <p:nvSpPr>
          <p:cNvPr id="4" name="Title 3"/>
          <p:cNvSpPr>
            <a:spLocks noGrp="1"/>
          </p:cNvSpPr>
          <p:nvPr>
            <p:ph type="title"/>
          </p:nvPr>
        </p:nvSpPr>
        <p:spPr/>
        <p:txBody>
          <a:bodyPr/>
          <a:lstStyle/>
          <a:p>
            <a:r>
              <a:rPr lang="en-US" dirty="0" smtClean="0"/>
              <a:t>Type checking</a:t>
            </a:r>
            <a:endParaRPr lang="uk-UA" dirty="0"/>
          </a:p>
        </p:txBody>
      </p:sp>
      <p:sp>
        <p:nvSpPr>
          <p:cNvPr id="5" name="Rectangle 4"/>
          <p:cNvSpPr/>
          <p:nvPr/>
        </p:nvSpPr>
        <p:spPr>
          <a:xfrm>
            <a:off x="6208296" y="1834707"/>
            <a:ext cx="3236294" cy="2862322"/>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solidFill>
                  <a:schemeClr val="tx1"/>
                </a:solidFill>
              </a:rPr>
              <a:t>&gt;&gt;&gt; class Test1 (object):</a:t>
            </a:r>
          </a:p>
          <a:p>
            <a:r>
              <a:rPr lang="en-US" dirty="0">
                <a:solidFill>
                  <a:schemeClr val="tx1"/>
                </a:solidFill>
              </a:rPr>
              <a:t>        </a:t>
            </a:r>
            <a:r>
              <a:rPr lang="en-US" dirty="0" smtClean="0">
                <a:solidFill>
                  <a:schemeClr val="tx1"/>
                </a:solidFill>
              </a:rPr>
              <a:t>    pass</a:t>
            </a:r>
            <a:endParaRPr lang="en-US" dirty="0">
              <a:solidFill>
                <a:schemeClr val="tx1"/>
              </a:solidFill>
            </a:endParaRPr>
          </a:p>
          <a:p>
            <a:r>
              <a:rPr lang="en-US" dirty="0">
                <a:solidFill>
                  <a:schemeClr val="tx1"/>
                </a:solidFill>
              </a:rPr>
              <a:t>&gt;&gt;&gt; class Test2 (Test1):</a:t>
            </a:r>
          </a:p>
          <a:p>
            <a:r>
              <a:rPr lang="en-US" dirty="0">
                <a:solidFill>
                  <a:schemeClr val="tx1"/>
                </a:solidFill>
              </a:rPr>
              <a:t>        </a:t>
            </a:r>
            <a:r>
              <a:rPr lang="en-US" dirty="0" smtClean="0">
                <a:solidFill>
                  <a:schemeClr val="tx1"/>
                </a:solidFill>
              </a:rPr>
              <a:t>    pass</a:t>
            </a:r>
            <a:endParaRPr lang="en-US" dirty="0">
              <a:solidFill>
                <a:schemeClr val="tx1"/>
              </a:solidFill>
            </a:endParaRPr>
          </a:p>
          <a:p>
            <a:r>
              <a:rPr lang="en-US" dirty="0">
                <a:solidFill>
                  <a:schemeClr val="tx1"/>
                </a:solidFill>
              </a:rPr>
              <a:t>&gt;&gt;&gt; a = Test1()</a:t>
            </a:r>
          </a:p>
          <a:p>
            <a:r>
              <a:rPr lang="en-US" dirty="0">
                <a:solidFill>
                  <a:schemeClr val="tx1"/>
                </a:solidFill>
              </a:rPr>
              <a:t>&gt;&gt;&gt; b = Test2()</a:t>
            </a:r>
          </a:p>
          <a:p>
            <a:r>
              <a:rPr lang="en-US" dirty="0">
                <a:solidFill>
                  <a:schemeClr val="tx1"/>
                </a:solidFill>
              </a:rPr>
              <a:t>&gt;&gt;&gt; type(a) is Test1</a:t>
            </a:r>
          </a:p>
          <a:p>
            <a:r>
              <a:rPr lang="en-US" dirty="0">
                <a:solidFill>
                  <a:schemeClr val="tx1"/>
                </a:solidFill>
              </a:rPr>
              <a:t>True</a:t>
            </a:r>
          </a:p>
          <a:p>
            <a:r>
              <a:rPr lang="en-US" dirty="0">
                <a:solidFill>
                  <a:schemeClr val="tx1"/>
                </a:solidFill>
              </a:rPr>
              <a:t>&gt;&gt;&gt; type(b) is Test2</a:t>
            </a:r>
          </a:p>
          <a:p>
            <a:r>
              <a:rPr lang="en-US" dirty="0">
                <a:solidFill>
                  <a:schemeClr val="tx1"/>
                </a:solidFill>
              </a:rPr>
              <a:t>True</a:t>
            </a:r>
            <a:endParaRPr lang="uk-UA" dirty="0">
              <a:solidFill>
                <a:schemeClr val="tx1"/>
              </a:solidFill>
            </a:endParaRPr>
          </a:p>
        </p:txBody>
      </p:sp>
      <p:sp>
        <p:nvSpPr>
          <p:cNvPr id="6" name="Rectangle 5"/>
          <p:cNvSpPr/>
          <p:nvPr/>
        </p:nvSpPr>
        <p:spPr>
          <a:xfrm>
            <a:off x="412450" y="1029062"/>
            <a:ext cx="4775863" cy="646331"/>
          </a:xfrm>
          <a:prstGeom prst="rect">
            <a:avLst/>
          </a:prstGeom>
        </p:spPr>
        <p:txBody>
          <a:bodyPr wrap="square">
            <a:spAutoFit/>
          </a:bodyPr>
          <a:lstStyle/>
          <a:p>
            <a:r>
              <a:rPr lang="en-US" dirty="0"/>
              <a:t>To get the type of an object, you can use the built-in </a:t>
            </a:r>
            <a:r>
              <a:rPr lang="en-US" b="1" dirty="0"/>
              <a:t>type() </a:t>
            </a:r>
            <a:r>
              <a:rPr lang="en-US" dirty="0"/>
              <a:t>function.</a:t>
            </a:r>
            <a:endParaRPr lang="uk-UA" dirty="0"/>
          </a:p>
        </p:txBody>
      </p:sp>
      <p:sp>
        <p:nvSpPr>
          <p:cNvPr id="7" name="Rectangle 6"/>
          <p:cNvSpPr/>
          <p:nvPr/>
        </p:nvSpPr>
        <p:spPr>
          <a:xfrm>
            <a:off x="6208296" y="1050734"/>
            <a:ext cx="4610878" cy="369332"/>
          </a:xfrm>
          <a:prstGeom prst="rect">
            <a:avLst/>
          </a:prstGeom>
        </p:spPr>
        <p:txBody>
          <a:bodyPr wrap="none">
            <a:spAutoFit/>
          </a:bodyPr>
          <a:lstStyle/>
          <a:p>
            <a:r>
              <a:rPr lang="en-US" dirty="0"/>
              <a:t>This of course also works for custom types:</a:t>
            </a:r>
            <a:endParaRPr lang="uk-UA" dirty="0"/>
          </a:p>
        </p:txBody>
      </p:sp>
    </p:spTree>
    <p:extLst>
      <p:ext uri="{BB962C8B-B14F-4D97-AF65-F5344CB8AC3E}">
        <p14:creationId xmlns:p14="http://schemas.microsoft.com/office/powerpoint/2010/main" val="383345233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p:cNvSpPr>
            <a:spLocks noGrp="1"/>
          </p:cNvSpPr>
          <p:nvPr>
            <p:ph type="body" sz="quarter" idx="10"/>
          </p:nvPr>
        </p:nvSpPr>
        <p:spPr>
          <a:xfrm>
            <a:off x="416561" y="1233488"/>
            <a:ext cx="6259661" cy="4544742"/>
          </a:xfrm>
        </p:spPr>
        <p:txBody>
          <a:bodyPr>
            <a:normAutofit/>
          </a:bodyPr>
          <a:lstStyle/>
          <a:p>
            <a:pPr marL="342900" indent="-342900">
              <a:buFont typeface="Arial" panose="020B0604020202020204" pitchFamily="34" charset="0"/>
              <a:buChar char="•"/>
            </a:pPr>
            <a:endParaRPr lang="en-US" dirty="0" smtClean="0"/>
          </a:p>
          <a:p>
            <a:pPr marL="342900" indent="-342900">
              <a:buFont typeface="Arial" panose="020B0604020202020204" pitchFamily="34" charset="0"/>
              <a:buChar char="•"/>
            </a:pPr>
            <a:endParaRPr lang="en-US" dirty="0"/>
          </a:p>
          <a:p>
            <a:pPr marL="342900" indent="-342900">
              <a:buFont typeface="Arial" panose="020B0604020202020204" pitchFamily="34" charset="0"/>
              <a:buChar char="•"/>
            </a:pPr>
            <a:r>
              <a:rPr lang="en-US" dirty="0" smtClean="0"/>
              <a:t>Use </a:t>
            </a:r>
            <a:r>
              <a:rPr lang="en-US" b="1" dirty="0" smtClean="0"/>
              <a:t>""</a:t>
            </a:r>
            <a:r>
              <a:rPr lang="en-US" dirty="0" smtClean="0"/>
              <a:t> </a:t>
            </a:r>
            <a:r>
              <a:rPr lang="en-US" dirty="0"/>
              <a:t>or </a:t>
            </a:r>
            <a:r>
              <a:rPr lang="en-US" dirty="0" smtClean="0"/>
              <a:t>' ' </a:t>
            </a:r>
            <a:r>
              <a:rPr lang="en-US" dirty="0"/>
              <a:t>for create new string</a:t>
            </a:r>
          </a:p>
          <a:p>
            <a:pPr marL="342900" indent="-342900">
              <a:buFont typeface="Arial" panose="020B0604020202020204" pitchFamily="34" charset="0"/>
              <a:buChar char="•"/>
            </a:pPr>
            <a:r>
              <a:rPr lang="en-US" dirty="0"/>
              <a:t>Python does not support a </a:t>
            </a:r>
            <a:r>
              <a:rPr lang="en-US" b="1" dirty="0"/>
              <a:t>character</a:t>
            </a:r>
            <a:r>
              <a:rPr lang="en-US" dirty="0"/>
              <a:t> </a:t>
            </a:r>
            <a:r>
              <a:rPr lang="en-US" dirty="0" smtClean="0"/>
              <a:t>type </a:t>
            </a:r>
            <a:endParaRPr lang="en-US" dirty="0"/>
          </a:p>
          <a:p>
            <a:pPr marL="342900" indent="-342900">
              <a:buFont typeface="Arial" panose="020B0604020202020204" pitchFamily="34" charset="0"/>
              <a:buChar char="•"/>
            </a:pPr>
            <a:r>
              <a:rPr lang="en-US" dirty="0"/>
              <a:t>String is an</a:t>
            </a:r>
            <a:r>
              <a:rPr lang="uk-UA" dirty="0"/>
              <a:t> </a:t>
            </a:r>
            <a:r>
              <a:rPr lang="en-US" b="1" dirty="0" err="1"/>
              <a:t>iterable</a:t>
            </a:r>
            <a:r>
              <a:rPr lang="en-US" dirty="0"/>
              <a:t> type</a:t>
            </a:r>
          </a:p>
          <a:p>
            <a:pPr marL="342900" indent="-342900">
              <a:buFont typeface="Arial" panose="020B0604020202020204" pitchFamily="34" charset="0"/>
              <a:buChar char="•"/>
            </a:pPr>
            <a:r>
              <a:rPr lang="en-US" dirty="0"/>
              <a:t>String it is </a:t>
            </a:r>
            <a:r>
              <a:rPr lang="en-US" b="1" dirty="0"/>
              <a:t>immutable</a:t>
            </a:r>
            <a:r>
              <a:rPr lang="en-US" dirty="0"/>
              <a:t> </a:t>
            </a:r>
            <a:r>
              <a:rPr lang="en-US" dirty="0" smtClean="0"/>
              <a:t>type</a:t>
            </a:r>
            <a:endParaRPr lang="en-US" dirty="0"/>
          </a:p>
        </p:txBody>
      </p:sp>
      <p:sp>
        <p:nvSpPr>
          <p:cNvPr id="5" name="Title 4"/>
          <p:cNvSpPr>
            <a:spLocks noGrp="1"/>
          </p:cNvSpPr>
          <p:nvPr>
            <p:ph type="title"/>
          </p:nvPr>
        </p:nvSpPr>
        <p:spPr/>
        <p:txBody>
          <a:bodyPr/>
          <a:lstStyle/>
          <a:p>
            <a:r>
              <a:rPr lang="en-US" dirty="0"/>
              <a:t>String (str)</a:t>
            </a:r>
            <a:endParaRPr lang="uk-UA" dirty="0"/>
          </a:p>
        </p:txBody>
      </p:sp>
      <p:sp>
        <p:nvSpPr>
          <p:cNvPr id="4" name="Rectangle 3"/>
          <p:cNvSpPr/>
          <p:nvPr/>
        </p:nvSpPr>
        <p:spPr>
          <a:xfrm>
            <a:off x="6892887" y="1001549"/>
            <a:ext cx="4906178" cy="2862322"/>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t># all of the following are equivalent</a:t>
            </a:r>
          </a:p>
          <a:p>
            <a:r>
              <a:rPr lang="en-US" dirty="0"/>
              <a:t>my_string = 'Hello'</a:t>
            </a:r>
          </a:p>
          <a:p>
            <a:endParaRPr lang="en-US" dirty="0"/>
          </a:p>
          <a:p>
            <a:r>
              <a:rPr lang="en-US" dirty="0"/>
              <a:t>my_string = "Hello"</a:t>
            </a:r>
          </a:p>
          <a:p>
            <a:endParaRPr lang="en-US" dirty="0"/>
          </a:p>
          <a:p>
            <a:r>
              <a:rPr lang="en-US" dirty="0"/>
              <a:t>my_string = '''Hello'''</a:t>
            </a:r>
          </a:p>
          <a:p>
            <a:endParaRPr lang="en-US" dirty="0"/>
          </a:p>
          <a:p>
            <a:r>
              <a:rPr lang="en-US" dirty="0"/>
              <a:t># triple quotes string can extend multiple lines</a:t>
            </a:r>
          </a:p>
          <a:p>
            <a:r>
              <a:rPr lang="en-US" dirty="0"/>
              <a:t>my_string = """Hello, welcome to</a:t>
            </a:r>
          </a:p>
          <a:p>
            <a:r>
              <a:rPr lang="en-US" dirty="0"/>
              <a:t>           the world of Python</a:t>
            </a:r>
            <a:r>
              <a:rPr lang="en-US" dirty="0" smtClean="0"/>
              <a:t>"""</a:t>
            </a:r>
            <a:endParaRPr lang="en-US" dirty="0"/>
          </a:p>
        </p:txBody>
      </p:sp>
      <p:sp>
        <p:nvSpPr>
          <p:cNvPr id="8" name="Rectangle 7"/>
          <p:cNvSpPr/>
          <p:nvPr/>
        </p:nvSpPr>
        <p:spPr>
          <a:xfrm>
            <a:off x="6892887" y="4021426"/>
            <a:ext cx="4906178" cy="2308324"/>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t># using triple quotes</a:t>
            </a:r>
          </a:p>
          <a:p>
            <a:r>
              <a:rPr lang="en-US" dirty="0"/>
              <a:t>print('''He said, "What's there?"''')</a:t>
            </a:r>
          </a:p>
          <a:p>
            <a:endParaRPr lang="en-US" dirty="0"/>
          </a:p>
          <a:p>
            <a:r>
              <a:rPr lang="en-US" dirty="0"/>
              <a:t># escaping single quotes</a:t>
            </a:r>
          </a:p>
          <a:p>
            <a:r>
              <a:rPr lang="en-US" dirty="0"/>
              <a:t>print('He said, "What\'s there?"')</a:t>
            </a:r>
          </a:p>
          <a:p>
            <a:endParaRPr lang="en-US" dirty="0"/>
          </a:p>
          <a:p>
            <a:r>
              <a:rPr lang="en-US" dirty="0"/>
              <a:t># escaping double quotes</a:t>
            </a:r>
          </a:p>
          <a:p>
            <a:r>
              <a:rPr lang="en-US" dirty="0"/>
              <a:t>print("He said, \"What's there?\"")</a:t>
            </a:r>
            <a:endParaRPr lang="uk-UA" dirty="0"/>
          </a:p>
        </p:txBody>
      </p:sp>
    </p:spTree>
    <p:extLst>
      <p:ext uri="{BB962C8B-B14F-4D97-AF65-F5344CB8AC3E}">
        <p14:creationId xmlns:p14="http://schemas.microsoft.com/office/powerpoint/2010/main" val="7754728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0"/>
          </p:nvPr>
        </p:nvSpPr>
        <p:spPr>
          <a:xfrm>
            <a:off x="325634" y="990215"/>
            <a:ext cx="11514706" cy="374975"/>
          </a:xfrm>
        </p:spPr>
        <p:txBody>
          <a:bodyPr>
            <a:noAutofit/>
          </a:bodyPr>
          <a:lstStyle/>
          <a:p>
            <a:r>
              <a:rPr lang="en-US" dirty="0" smtClean="0"/>
              <a:t>Using </a:t>
            </a:r>
            <a:r>
              <a:rPr lang="en-US" dirty="0"/>
              <a:t>the </a:t>
            </a:r>
            <a:r>
              <a:rPr lang="en-US" b="1" dirty="0" smtClean="0"/>
              <a:t>% </a:t>
            </a:r>
            <a:r>
              <a:rPr lang="en-US" dirty="0" smtClean="0"/>
              <a:t>(modulo) operator for </a:t>
            </a:r>
            <a:r>
              <a:rPr lang="en-US" dirty="0" err="1" smtClean="0"/>
              <a:t>formating</a:t>
            </a:r>
            <a:endParaRPr lang="uk-UA" dirty="0"/>
          </a:p>
        </p:txBody>
      </p:sp>
      <p:sp>
        <p:nvSpPr>
          <p:cNvPr id="3" name="Title 2"/>
          <p:cNvSpPr>
            <a:spLocks noGrp="1"/>
          </p:cNvSpPr>
          <p:nvPr>
            <p:ph type="title"/>
          </p:nvPr>
        </p:nvSpPr>
        <p:spPr/>
        <p:txBody>
          <a:bodyPr/>
          <a:lstStyle/>
          <a:p>
            <a:r>
              <a:rPr lang="en-US" dirty="0"/>
              <a:t>Python String </a:t>
            </a:r>
            <a:r>
              <a:rPr lang="en-US" dirty="0" smtClean="0"/>
              <a:t>Formatting (old style)</a:t>
            </a:r>
            <a:endParaRPr lang="uk-UA" dirty="0"/>
          </a:p>
        </p:txBody>
      </p:sp>
      <p:sp>
        <p:nvSpPr>
          <p:cNvPr id="9" name="Rectangle 8"/>
          <p:cNvSpPr/>
          <p:nvPr/>
        </p:nvSpPr>
        <p:spPr>
          <a:xfrm>
            <a:off x="7819183" y="990215"/>
            <a:ext cx="4516917" cy="3293209"/>
          </a:xfrm>
          <a:prstGeom prst="rect">
            <a:avLst/>
          </a:prstGeom>
        </p:spPr>
        <p:txBody>
          <a:bodyPr wrap="square">
            <a:spAutoFit/>
          </a:bodyPr>
          <a:lstStyle/>
          <a:p>
            <a:r>
              <a:rPr lang="en-US" sz="1600" b="1" dirty="0"/>
              <a:t>%s </a:t>
            </a:r>
            <a:r>
              <a:rPr lang="en-US" sz="1600" dirty="0"/>
              <a:t>- String (or any object with a string representation, like numbers)</a:t>
            </a:r>
          </a:p>
          <a:p>
            <a:endParaRPr lang="en-US" sz="1600" dirty="0"/>
          </a:p>
          <a:p>
            <a:r>
              <a:rPr lang="en-US" sz="1600" b="1" dirty="0"/>
              <a:t>%d </a:t>
            </a:r>
            <a:r>
              <a:rPr lang="en-US" sz="1600" dirty="0"/>
              <a:t>- Integers</a:t>
            </a:r>
          </a:p>
          <a:p>
            <a:endParaRPr lang="en-US" sz="1600" dirty="0"/>
          </a:p>
          <a:p>
            <a:r>
              <a:rPr lang="en-US" sz="1600" b="1" dirty="0"/>
              <a:t>%f </a:t>
            </a:r>
            <a:r>
              <a:rPr lang="en-US" sz="1600" dirty="0"/>
              <a:t>- Floating point numbers</a:t>
            </a:r>
          </a:p>
          <a:p>
            <a:endParaRPr lang="en-US" sz="1600" dirty="0"/>
          </a:p>
          <a:p>
            <a:r>
              <a:rPr lang="en-US" sz="1600" b="1" dirty="0"/>
              <a:t>%.&lt;number of digits&gt;f </a:t>
            </a:r>
            <a:r>
              <a:rPr lang="en-US" sz="1600" dirty="0"/>
              <a:t>- Floating point numbers with a fixed amount of digits to the right of the dot.</a:t>
            </a:r>
          </a:p>
          <a:p>
            <a:endParaRPr lang="en-US" sz="1600" dirty="0"/>
          </a:p>
          <a:p>
            <a:r>
              <a:rPr lang="en-US" sz="1600" b="1" dirty="0"/>
              <a:t>%x/%X </a:t>
            </a:r>
            <a:r>
              <a:rPr lang="en-US" sz="1600" dirty="0"/>
              <a:t>- Integers in hex representation (lowercase/uppercase)</a:t>
            </a:r>
            <a:endParaRPr lang="uk-UA" sz="1600" dirty="0"/>
          </a:p>
        </p:txBody>
      </p:sp>
      <p:sp>
        <p:nvSpPr>
          <p:cNvPr id="10" name="Rectangle 9"/>
          <p:cNvSpPr/>
          <p:nvPr/>
        </p:nvSpPr>
        <p:spPr>
          <a:xfrm>
            <a:off x="325634" y="1659183"/>
            <a:ext cx="6096000" cy="923330"/>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a:spAutoFit/>
          </a:bodyPr>
          <a:lstStyle/>
          <a:p>
            <a:r>
              <a:rPr lang="en-US" dirty="0"/>
              <a:t># This prints out "Hello, John</a:t>
            </a:r>
            <a:r>
              <a:rPr lang="en-US" dirty="0" smtClean="0"/>
              <a:t>!“</a:t>
            </a:r>
          </a:p>
          <a:p>
            <a:r>
              <a:rPr lang="en-US" dirty="0" smtClean="0"/>
              <a:t>name </a:t>
            </a:r>
            <a:r>
              <a:rPr lang="en-US" dirty="0"/>
              <a:t>= "</a:t>
            </a:r>
            <a:r>
              <a:rPr lang="en-US" dirty="0" smtClean="0"/>
              <a:t>John“</a:t>
            </a:r>
          </a:p>
          <a:p>
            <a:r>
              <a:rPr lang="en-US" dirty="0" smtClean="0"/>
              <a:t>print</a:t>
            </a:r>
            <a:r>
              <a:rPr lang="en-US" dirty="0"/>
              <a:t>("Hello, %s!" % name)</a:t>
            </a:r>
            <a:endParaRPr lang="uk-UA" dirty="0"/>
          </a:p>
        </p:txBody>
      </p:sp>
      <p:sp>
        <p:nvSpPr>
          <p:cNvPr id="11" name="Rectangle 10"/>
          <p:cNvSpPr/>
          <p:nvPr/>
        </p:nvSpPr>
        <p:spPr>
          <a:xfrm>
            <a:off x="325634" y="2978874"/>
            <a:ext cx="6096000" cy="1200329"/>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a:spAutoFit/>
          </a:bodyPr>
          <a:lstStyle/>
          <a:p>
            <a:r>
              <a:rPr lang="en-US" dirty="0"/>
              <a:t># This prints out "John is 23 years old</a:t>
            </a:r>
            <a:r>
              <a:rPr lang="en-US" dirty="0" smtClean="0"/>
              <a:t>.“</a:t>
            </a:r>
          </a:p>
          <a:p>
            <a:r>
              <a:rPr lang="en-US" dirty="0" smtClean="0"/>
              <a:t>name </a:t>
            </a:r>
            <a:r>
              <a:rPr lang="en-US" dirty="0"/>
              <a:t>= "</a:t>
            </a:r>
            <a:r>
              <a:rPr lang="en-US" dirty="0" smtClean="0"/>
              <a:t>John“</a:t>
            </a:r>
          </a:p>
          <a:p>
            <a:r>
              <a:rPr lang="en-US" dirty="0" smtClean="0"/>
              <a:t>age </a:t>
            </a:r>
            <a:r>
              <a:rPr lang="en-US" dirty="0"/>
              <a:t>= </a:t>
            </a:r>
            <a:r>
              <a:rPr lang="en-US" dirty="0" smtClean="0"/>
              <a:t>23</a:t>
            </a:r>
          </a:p>
          <a:p>
            <a:r>
              <a:rPr lang="en-US" dirty="0" smtClean="0"/>
              <a:t>print</a:t>
            </a:r>
            <a:r>
              <a:rPr lang="en-US" dirty="0"/>
              <a:t>("%s is %d years old." % (name, age))</a:t>
            </a:r>
            <a:endParaRPr lang="uk-UA" dirty="0"/>
          </a:p>
        </p:txBody>
      </p:sp>
      <p:sp>
        <p:nvSpPr>
          <p:cNvPr id="12" name="Rectangle 11"/>
          <p:cNvSpPr/>
          <p:nvPr/>
        </p:nvSpPr>
        <p:spPr>
          <a:xfrm>
            <a:off x="325634" y="4575565"/>
            <a:ext cx="7731048" cy="1477328"/>
          </a:xfrm>
          <a:prstGeom prst="rect">
            <a:avLst/>
          </a:prstGeom>
          <a:solidFill>
            <a:schemeClr val="bg2">
              <a:lumMod val="95000"/>
            </a:schemeClr>
          </a:solidFill>
          <a:ln>
            <a:solidFill>
              <a:srgbClr val="0070C0"/>
            </a:solidFill>
          </a:ln>
        </p:spPr>
        <p:style>
          <a:lnRef idx="1">
            <a:schemeClr val="accent4"/>
          </a:lnRef>
          <a:fillRef idx="2">
            <a:schemeClr val="accent4"/>
          </a:fillRef>
          <a:effectRef idx="1">
            <a:schemeClr val="accent4"/>
          </a:effectRef>
          <a:fontRef idx="minor">
            <a:schemeClr val="dk1"/>
          </a:fontRef>
        </p:style>
        <p:txBody>
          <a:bodyPr wrap="square">
            <a:spAutoFit/>
          </a:bodyPr>
          <a:lstStyle/>
          <a:p>
            <a:r>
              <a:rPr lang="en-US" dirty="0"/>
              <a:t># This prints out </a:t>
            </a:r>
            <a:r>
              <a:rPr lang="en-US" dirty="0" smtClean="0"/>
              <a:t>"John is 23 years old. Your </a:t>
            </a:r>
            <a:r>
              <a:rPr lang="en-US" dirty="0" err="1"/>
              <a:t>sallary</a:t>
            </a:r>
            <a:r>
              <a:rPr lang="en-US" dirty="0"/>
              <a:t> is 999.990 $"</a:t>
            </a:r>
          </a:p>
          <a:p>
            <a:r>
              <a:rPr lang="en-US" dirty="0" smtClean="0"/>
              <a:t>name = "John"</a:t>
            </a:r>
          </a:p>
          <a:p>
            <a:r>
              <a:rPr lang="en-US" dirty="0" smtClean="0"/>
              <a:t>age = 23</a:t>
            </a:r>
          </a:p>
          <a:p>
            <a:r>
              <a:rPr lang="en-US" dirty="0" smtClean="0"/>
              <a:t>salary </a:t>
            </a:r>
            <a:r>
              <a:rPr lang="en-US" dirty="0"/>
              <a:t>= 999.99</a:t>
            </a:r>
          </a:p>
          <a:p>
            <a:r>
              <a:rPr lang="en-US" dirty="0"/>
              <a:t>print("%s is %d years old. Your </a:t>
            </a:r>
            <a:r>
              <a:rPr lang="en-US" dirty="0" err="1"/>
              <a:t>sallary</a:t>
            </a:r>
            <a:r>
              <a:rPr lang="en-US" dirty="0"/>
              <a:t> is %.3f $" % (name, age, salary))</a:t>
            </a:r>
          </a:p>
        </p:txBody>
      </p:sp>
    </p:spTree>
    <p:extLst>
      <p:ext uri="{BB962C8B-B14F-4D97-AF65-F5344CB8AC3E}">
        <p14:creationId xmlns:p14="http://schemas.microsoft.com/office/powerpoint/2010/main" val="866830385"/>
      </p:ext>
    </p:extLst>
  </p:cSld>
  <p:clrMapOvr>
    <a:masterClrMapping/>
  </p:clrMapOvr>
  <p:timing>
    <p:tnLst>
      <p:par>
        <p:cTn id="1" dur="indefinite" restart="never" nodeType="tmRoot"/>
      </p:par>
    </p:tnLst>
  </p:timing>
</p:sld>
</file>

<file path=ppt/theme/theme1.xml><?xml version="1.0" encoding="utf-8"?>
<a:theme xmlns:a="http://schemas.openxmlformats.org/drawingml/2006/main" name="DARK 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SOFTSERVE">
      <a:majorFont>
        <a:latin typeface="Proxima Nova Black"/>
        <a:ea typeface=""/>
        <a:cs typeface=""/>
      </a:majorFont>
      <a:minorFont>
        <a:latin typeface="Open San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F81C9E1D-7833-467B-A721-F1A02C4664AB}"/>
    </a:ext>
  </a:extLst>
</a:theme>
</file>

<file path=ppt/theme/theme2.xml><?xml version="1.0" encoding="utf-8"?>
<a:theme xmlns:a="http://schemas.openxmlformats.org/drawingml/2006/main" name="LIGHT-THEME">
  <a:themeElements>
    <a:clrScheme name="SOFTSERVE">
      <a:dk1>
        <a:sysClr val="windowText" lastClr="000000"/>
      </a:dk1>
      <a:lt1>
        <a:sysClr val="window" lastClr="FFFFFF"/>
      </a:lt1>
      <a:dk2>
        <a:srgbClr val="000000"/>
      </a:dk2>
      <a:lt2>
        <a:srgbClr val="FFFFFF"/>
      </a:lt2>
      <a:accent1>
        <a:srgbClr val="00B188"/>
      </a:accent1>
      <a:accent2>
        <a:srgbClr val="9F26B5"/>
      </a:accent2>
      <a:accent3>
        <a:srgbClr val="4E5FAB"/>
      </a:accent3>
      <a:accent4>
        <a:srgbClr val="95D600"/>
      </a:accent4>
      <a:accent5>
        <a:srgbClr val="D41B5D"/>
      </a:accent5>
      <a:accent6>
        <a:srgbClr val="00A6CE"/>
      </a:accent6>
      <a:hlink>
        <a:srgbClr val="00A6CE"/>
      </a:hlink>
      <a:folHlink>
        <a:srgbClr val="4E5FAB"/>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ew-Template" id="{4566493B-E0D1-4B6D-BB2B-D667728FAECA}" vid="{25F14842-CDC1-4C49-AF1B-A06CF522D39B}"/>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Документ" ma:contentTypeID="0x0101004195FC54A15F344D83577B1CDDD67A5D" ma:contentTypeVersion="9" ma:contentTypeDescription="Создание документа." ma:contentTypeScope="" ma:versionID="961ec8db58076c7d3e9f84b9cd82fd45">
  <xsd:schema xmlns:xsd="http://www.w3.org/2001/XMLSchema" xmlns:xs="http://www.w3.org/2001/XMLSchema" xmlns:p="http://schemas.microsoft.com/office/2006/metadata/properties" xmlns:ns2="341e6018-ac0a-4dfb-8409-db9e0d25502e" xmlns:ns3="835f28f2-30f1-4728-84d2-86d96e143488" targetNamespace="http://schemas.microsoft.com/office/2006/metadata/properties" ma:root="true" ma:fieldsID="bd9f0c80ada20ee560e77d723f3ef44e" ns2:_="" ns3:_="">
    <xsd:import namespace="341e6018-ac0a-4dfb-8409-db9e0d25502e"/>
    <xsd:import namespace="835f28f2-30f1-4728-84d2-86d96e143488"/>
    <xsd:element name="properties">
      <xsd:complexType>
        <xsd:sequence>
          <xsd:element name="documentManagement">
            <xsd:complexType>
              <xsd:all>
                <xsd:element ref="ns2:SharedWithUsers" minOccurs="0"/>
                <xsd:element ref="ns2:SharedWithDetails" minOccurs="0"/>
                <xsd:element ref="ns3:MediaServiceMetadata" minOccurs="0"/>
                <xsd:element ref="ns3:MediaServiceFastMetadata" minOccurs="0"/>
                <xsd:element ref="ns3:MediaServiceDateTaken" minOccurs="0"/>
                <xsd:element ref="ns3:MediaServiceAutoTags" minOccurs="0"/>
                <xsd:element ref="ns3:MediaServiceLocation" minOccurs="0"/>
                <xsd:element ref="ns3:MediaServiceOCR" minOccurs="0"/>
                <xsd:element ref="ns3:_x041a__x043e__x043c__x0435__x0442__x0430__x0440_"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41e6018-ac0a-4dfb-8409-db9e0d25502e" elementFormDefault="qualified">
    <xsd:import namespace="http://schemas.microsoft.com/office/2006/documentManagement/types"/>
    <xsd:import namespace="http://schemas.microsoft.com/office/infopath/2007/PartnerControls"/>
    <xsd:element name="SharedWithUsers" ma:index="8" nillable="true" ma:displayName="Общий доступ с использованием"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Совместно с подробностями" ma:description=""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835f28f2-30f1-4728-84d2-86d96e143488" elementFormDefault="qualified">
    <xsd:import namespace="http://schemas.microsoft.com/office/2006/documentManagement/types"/>
    <xsd:import namespace="http://schemas.microsoft.com/office/infopath/2007/PartnerControls"/>
    <xsd:element name="MediaServiceMetadata" ma:index="10" nillable="true" ma:displayName="MediaServiceMetadata" ma:description="" ma:hidden="true" ma:internalName="MediaServiceMetadata" ma:readOnly="true">
      <xsd:simpleType>
        <xsd:restriction base="dms:Note"/>
      </xsd:simpleType>
    </xsd:element>
    <xsd:element name="MediaServiceFastMetadata" ma:index="11" nillable="true" ma:displayName="MediaServiceFastMetadata" ma:description="" ma:hidden="true" ma:internalName="MediaServiceFastMetadata" ma:readOnly="true">
      <xsd:simpleType>
        <xsd:restriction base="dms:Note"/>
      </xsd:simpleType>
    </xsd:element>
    <xsd:element name="MediaServiceDateTaken" ma:index="12" nillable="true" ma:displayName="MediaServiceDateTaken" ma:description="" ma:hidden="true" ma:internalName="MediaServiceDateTaken" ma:readOnly="true">
      <xsd:simpleType>
        <xsd:restriction base="dms:Text"/>
      </xsd:simpleType>
    </xsd:element>
    <xsd:element name="MediaServiceAutoTags" ma:index="13" nillable="true" ma:displayName="MediaServiceAutoTags" ma:description="" ma:internalName="MediaServiceAutoTags" ma:readOnly="true">
      <xsd:simpleType>
        <xsd:restriction base="dms:Text"/>
      </xsd:simpleType>
    </xsd:element>
    <xsd:element name="MediaServiceLocation" ma:index="14" nillable="true" ma:displayName="MediaServiceLocation" ma:description="" ma:internalName="MediaServiceLocation" ma:readOnly="true">
      <xsd:simpleType>
        <xsd:restriction base="dms:Text"/>
      </xsd:simpleType>
    </xsd:element>
    <xsd:element name="MediaServiceOCR" ma:index="15" nillable="true" ma:displayName="MediaServiceOCR" ma:internalName="MediaServiceOCR" ma:readOnly="true">
      <xsd:simpleType>
        <xsd:restriction base="dms:Note">
          <xsd:maxLength value="255"/>
        </xsd:restriction>
      </xsd:simpleType>
    </xsd:element>
    <xsd:element name="_x041a__x043e__x043c__x0435__x0442__x0430__x0440_" ma:index="16" nillable="true" ma:displayName="Кометар" ma:internalName="_x041a__x043e__x043c__x0435__x0442__x0430__x0440_">
      <xsd:simpleType>
        <xsd:restriction base="dms:Text">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Тип контента"/>
        <xsd:element ref="dc:title" minOccurs="0" maxOccurs="1" ma:index="4" ma:displayName="Название"/>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x041a__x043e__x043c__x0435__x0442__x0430__x0440_ xmlns="835f28f2-30f1-4728-84d2-86d96e143488" xsi:nil="true"/>
  </documentManagement>
</p:properties>
</file>

<file path=customXml/itemProps1.xml><?xml version="1.0" encoding="utf-8"?>
<ds:datastoreItem xmlns:ds="http://schemas.openxmlformats.org/officeDocument/2006/customXml" ds:itemID="{296B3B9E-03D8-4766-BF45-6129617CF026}">
  <ds:schemaRefs>
    <ds:schemaRef ds:uri="http://schemas.microsoft.com/sharepoint/v3/contenttype/forms"/>
  </ds:schemaRefs>
</ds:datastoreItem>
</file>

<file path=customXml/itemProps2.xml><?xml version="1.0" encoding="utf-8"?>
<ds:datastoreItem xmlns:ds="http://schemas.openxmlformats.org/officeDocument/2006/customXml" ds:itemID="{CAFDAB34-20E1-438F-BCB2-ECDA5496F36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41e6018-ac0a-4dfb-8409-db9e0d25502e"/>
    <ds:schemaRef ds:uri="835f28f2-30f1-4728-84d2-86d96e14348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3A1340B-3A1B-4156-ADE3-51DF6C2C795D}">
  <ds:schemaRefs>
    <ds:schemaRef ds:uri="http://schemas.microsoft.com/office/2006/documentManagement/types"/>
    <ds:schemaRef ds:uri="http://schemas.microsoft.com/office/2006/metadata/properties"/>
    <ds:schemaRef ds:uri="835f28f2-30f1-4728-84d2-86d96e143488"/>
    <ds:schemaRef ds:uri="http://purl.org/dc/terms/"/>
    <ds:schemaRef ds:uri="http://purl.org/dc/dcmitype/"/>
    <ds:schemaRef ds:uri="http://schemas.microsoft.com/office/infopath/2007/PartnerControls"/>
    <ds:schemaRef ds:uri="http://schemas.openxmlformats.org/package/2006/metadata/core-properties"/>
    <ds:schemaRef ds:uri="341e6018-ac0a-4dfb-8409-db9e0d25502e"/>
    <ds:schemaRef ds:uri="http://www.w3.org/XML/1998/namespace"/>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Template-MM-02-JAN-2018</Template>
  <TotalTime>2058</TotalTime>
  <Words>2099</Words>
  <Application>Microsoft Office PowerPoint</Application>
  <PresentationFormat>Widescreen</PresentationFormat>
  <Paragraphs>394</Paragraphs>
  <Slides>17</Slides>
  <Notes>12</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17</vt:i4>
      </vt:variant>
    </vt:vector>
  </HeadingPairs>
  <TitlesOfParts>
    <vt:vector size="27" baseType="lpstr">
      <vt:lpstr>Tahoma</vt:lpstr>
      <vt:lpstr>Times New Roman</vt:lpstr>
      <vt:lpstr>Open Sans</vt:lpstr>
      <vt:lpstr>Segoe UI</vt:lpstr>
      <vt:lpstr>Arial</vt:lpstr>
      <vt:lpstr>Calibri Light</vt:lpstr>
      <vt:lpstr>Proxima Nova Black</vt:lpstr>
      <vt:lpstr>Calibri</vt:lpstr>
      <vt:lpstr>DARK THEME</vt:lpstr>
      <vt:lpstr>LIGHT-THEME</vt:lpstr>
      <vt:lpstr>DATA TYPES IN PYTHON </vt:lpstr>
      <vt:lpstr>Data Type</vt:lpstr>
      <vt:lpstr>Immutable vs Mutable</vt:lpstr>
      <vt:lpstr>And ….</vt:lpstr>
      <vt:lpstr>And ….</vt:lpstr>
      <vt:lpstr>Type Conversion </vt:lpstr>
      <vt:lpstr>Type checking</vt:lpstr>
      <vt:lpstr>String (str)</vt:lpstr>
      <vt:lpstr>Python String Formatting (old style)</vt:lpstr>
      <vt:lpstr>Python String Formatting (new style)</vt:lpstr>
      <vt:lpstr>How to access characters in a string?</vt:lpstr>
      <vt:lpstr>Common Python String Methods</vt:lpstr>
      <vt:lpstr>PowerPoint Presentation</vt:lpstr>
      <vt:lpstr>Some function</vt:lpstr>
      <vt:lpstr>Home Work</vt:lpstr>
      <vt:lpstr>More questions ?</vt:lpstr>
      <vt:lpstr>THANK YOU  FOR ATTENTION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Viktoriya user</dc:creator>
  <cp:lastModifiedBy>Liubov Koliasa</cp:lastModifiedBy>
  <cp:revision>148</cp:revision>
  <dcterms:created xsi:type="dcterms:W3CDTF">2018-03-13T18:17:09Z</dcterms:created>
  <dcterms:modified xsi:type="dcterms:W3CDTF">2019-10-17T12:31:54Z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0x0101004195FC54A15F344D83577B1CDDD67A5D</vt:lpwstr>
  </property>
</Properties>
</file>